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6" r:id="rId2"/>
    <p:sldId id="308" r:id="rId3"/>
    <p:sldId id="304" r:id="rId4"/>
    <p:sldId id="305" r:id="rId5"/>
    <p:sldId id="306" r:id="rId6"/>
    <p:sldId id="307" r:id="rId7"/>
    <p:sldId id="310" r:id="rId8"/>
    <p:sldId id="267" r:id="rId9"/>
    <p:sldId id="268" r:id="rId10"/>
    <p:sldId id="270" r:id="rId11"/>
    <p:sldId id="269" r:id="rId12"/>
    <p:sldId id="272" r:id="rId13"/>
    <p:sldId id="273" r:id="rId14"/>
    <p:sldId id="261" r:id="rId15"/>
    <p:sldId id="281" r:id="rId16"/>
    <p:sldId id="280" r:id="rId17"/>
    <p:sldId id="260" r:id="rId18"/>
    <p:sldId id="263" r:id="rId19"/>
    <p:sldId id="278" r:id="rId20"/>
    <p:sldId id="257" r:id="rId21"/>
    <p:sldId id="274" r:id="rId22"/>
    <p:sldId id="279" r:id="rId23"/>
    <p:sldId id="259" r:id="rId24"/>
    <p:sldId id="256" r:id="rId25"/>
    <p:sldId id="264" r:id="rId26"/>
    <p:sldId id="275" r:id="rId27"/>
    <p:sldId id="276" r:id="rId28"/>
    <p:sldId id="282" r:id="rId29"/>
    <p:sldId id="283" r:id="rId30"/>
    <p:sldId id="284" r:id="rId31"/>
    <p:sldId id="302" r:id="rId32"/>
    <p:sldId id="296" r:id="rId33"/>
    <p:sldId id="300" r:id="rId34"/>
    <p:sldId id="291" r:id="rId35"/>
    <p:sldId id="293" r:id="rId36"/>
    <p:sldId id="294" r:id="rId37"/>
    <p:sldId id="295" r:id="rId38"/>
    <p:sldId id="303" r:id="rId39"/>
    <p:sldId id="301" r:id="rId40"/>
    <p:sldId id="30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6A6A6"/>
    <a:srgbClr val="CCFF66"/>
    <a:srgbClr val="ACE6FA"/>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6" d="100"/>
          <a:sy n="76" d="100"/>
        </p:scale>
        <p:origin x="-120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3708C3-D191-486A-B0C1-393FAF7FE51B}" type="datetimeFigureOut">
              <a:rPr lang="tr-TR" smtClean="0"/>
              <a:t>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1212668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3708C3-D191-486A-B0C1-393FAF7FE51B}" type="datetimeFigureOut">
              <a:rPr lang="tr-TR" smtClean="0"/>
              <a:t>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382721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3708C3-D191-486A-B0C1-393FAF7FE51B}" type="datetimeFigureOut">
              <a:rPr lang="tr-TR" smtClean="0"/>
              <a:t>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93255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Date Placeholder 2"/>
          <p:cNvSpPr>
            <a:spLocks noGrp="1"/>
          </p:cNvSpPr>
          <p:nvPr>
            <p:ph type="dt" sz="half" idx="10"/>
          </p:nvPr>
        </p:nvSpPr>
        <p:spPr>
          <a:xfrm>
            <a:off x="1162050" y="6243638"/>
            <a:ext cx="1905000" cy="457200"/>
          </a:xfrm>
        </p:spPr>
        <p:txBody>
          <a:bodyPr/>
          <a:lstStyle>
            <a:lvl1pPr>
              <a:defRPr/>
            </a:lvl1pPr>
          </a:lstStyle>
          <a:p>
            <a:endParaRPr lang="tr-TR" altLang="tr-TR"/>
          </a:p>
        </p:txBody>
      </p:sp>
      <p:sp>
        <p:nvSpPr>
          <p:cNvPr id="4" name="Footer Placeholder 3"/>
          <p:cNvSpPr>
            <a:spLocks noGrp="1"/>
          </p:cNvSpPr>
          <p:nvPr>
            <p:ph type="ftr" sz="quarter" idx="11"/>
          </p:nvPr>
        </p:nvSpPr>
        <p:spPr>
          <a:xfrm>
            <a:off x="3657600" y="6243638"/>
            <a:ext cx="2895600" cy="457200"/>
          </a:xfrm>
        </p:spPr>
        <p:txBody>
          <a:bodyPr/>
          <a:lstStyle>
            <a:lvl1pPr>
              <a:defRPr/>
            </a:lvl1pPr>
          </a:lstStyle>
          <a:p>
            <a:endParaRPr lang="tr-TR" altLang="tr-TR"/>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45D8427C-0CC0-4F37-A96C-8AC82A1BEC1F}" type="slidenum">
              <a:rPr lang="tr-TR" altLang="tr-TR"/>
              <a:pPr/>
              <a:t>‹#›</a:t>
            </a:fld>
            <a:endParaRPr lang="tr-TR" altLang="tr-TR"/>
          </a:p>
        </p:txBody>
      </p:sp>
    </p:spTree>
    <p:extLst>
      <p:ext uri="{BB962C8B-B14F-4D97-AF65-F5344CB8AC3E}">
        <p14:creationId xmlns:p14="http://schemas.microsoft.com/office/powerpoint/2010/main" val="660865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tr-TR"/>
          </a:p>
        </p:txBody>
      </p:sp>
      <p:sp>
        <p:nvSpPr>
          <p:cNvPr id="3" name="Table Placeholder 2"/>
          <p:cNvSpPr>
            <a:spLocks noGrp="1"/>
          </p:cNvSpPr>
          <p:nvPr>
            <p:ph type="tbl" idx="1"/>
          </p:nvPr>
        </p:nvSpPr>
        <p:spPr>
          <a:xfrm>
            <a:off x="1182688" y="2017713"/>
            <a:ext cx="7772400" cy="4114800"/>
          </a:xfrm>
        </p:spPr>
        <p:txBody>
          <a:bodyPr/>
          <a:lstStyle/>
          <a:p>
            <a:endParaRPr lang="tr-TR"/>
          </a:p>
        </p:txBody>
      </p:sp>
      <p:sp>
        <p:nvSpPr>
          <p:cNvPr id="4" name="Date Placeholder 3"/>
          <p:cNvSpPr>
            <a:spLocks noGrp="1"/>
          </p:cNvSpPr>
          <p:nvPr>
            <p:ph type="dt" sz="half" idx="10"/>
          </p:nvPr>
        </p:nvSpPr>
        <p:spPr>
          <a:xfrm>
            <a:off x="1162050" y="6243638"/>
            <a:ext cx="1905000" cy="457200"/>
          </a:xfrm>
        </p:spPr>
        <p:txBody>
          <a:bodyPr/>
          <a:lstStyle>
            <a:lvl1pPr>
              <a:defRPr/>
            </a:lvl1pPr>
          </a:lstStyle>
          <a:p>
            <a:endParaRPr lang="tr-TR" altLang="tr-TR"/>
          </a:p>
        </p:txBody>
      </p:sp>
      <p:sp>
        <p:nvSpPr>
          <p:cNvPr id="5" name="Footer Placeholder 4"/>
          <p:cNvSpPr>
            <a:spLocks noGrp="1"/>
          </p:cNvSpPr>
          <p:nvPr>
            <p:ph type="ftr" sz="quarter" idx="11"/>
          </p:nvPr>
        </p:nvSpPr>
        <p:spPr>
          <a:xfrm>
            <a:off x="3657600" y="6243638"/>
            <a:ext cx="2895600" cy="457200"/>
          </a:xfrm>
        </p:spPr>
        <p:txBody>
          <a:bodyPr/>
          <a:lstStyle>
            <a:lvl1pPr>
              <a:defRPr/>
            </a:lvl1pPr>
          </a:lstStyle>
          <a:p>
            <a:endParaRPr lang="tr-TR" altLang="tr-TR"/>
          </a:p>
        </p:txBody>
      </p:sp>
      <p:sp>
        <p:nvSpPr>
          <p:cNvPr id="6" name="Slide Number Placeholder 5"/>
          <p:cNvSpPr>
            <a:spLocks noGrp="1"/>
          </p:cNvSpPr>
          <p:nvPr>
            <p:ph type="sldNum" sz="quarter" idx="12"/>
          </p:nvPr>
        </p:nvSpPr>
        <p:spPr>
          <a:xfrm>
            <a:off x="7042150" y="6243638"/>
            <a:ext cx="1905000" cy="457200"/>
          </a:xfrm>
        </p:spPr>
        <p:txBody>
          <a:bodyPr/>
          <a:lstStyle>
            <a:lvl1pPr>
              <a:defRPr/>
            </a:lvl1pPr>
          </a:lstStyle>
          <a:p>
            <a:fld id="{1A90B00E-D535-4A31-9EF0-4E53420A0528}" type="slidenum">
              <a:rPr lang="tr-TR" altLang="tr-TR"/>
              <a:pPr/>
              <a:t>‹#›</a:t>
            </a:fld>
            <a:endParaRPr lang="tr-TR" altLang="tr-TR"/>
          </a:p>
        </p:txBody>
      </p:sp>
    </p:spTree>
    <p:extLst>
      <p:ext uri="{BB962C8B-B14F-4D97-AF65-F5344CB8AC3E}">
        <p14:creationId xmlns:p14="http://schemas.microsoft.com/office/powerpoint/2010/main" val="2460758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F3708C3-D191-486A-B0C1-393FAF7FE51B}" type="datetimeFigureOut">
              <a:rPr lang="tr-TR" smtClean="0"/>
              <a:t>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1727508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3708C3-D191-486A-B0C1-393FAF7FE51B}" type="datetimeFigureOut">
              <a:rPr lang="tr-TR" smtClean="0"/>
              <a:t>4.10.2021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278312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F3708C3-D191-486A-B0C1-393FAF7FE51B}" type="datetimeFigureOut">
              <a:rPr lang="tr-TR" smtClean="0"/>
              <a:t>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291103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3708C3-D191-486A-B0C1-393FAF7FE51B}" type="datetimeFigureOut">
              <a:rPr lang="tr-TR" smtClean="0"/>
              <a:t>4.10.2021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362893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F3708C3-D191-486A-B0C1-393FAF7FE51B}" type="datetimeFigureOut">
              <a:rPr lang="tr-TR" smtClean="0"/>
              <a:t>4.10.2021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4138827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708C3-D191-486A-B0C1-393FAF7FE51B}" type="datetimeFigureOut">
              <a:rPr lang="tr-TR" smtClean="0"/>
              <a:t>4.10.2021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53677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3708C3-D191-486A-B0C1-393FAF7FE51B}" type="datetimeFigureOut">
              <a:rPr lang="tr-TR" smtClean="0"/>
              <a:t>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3028031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3708C3-D191-486A-B0C1-393FAF7FE51B}" type="datetimeFigureOut">
              <a:rPr lang="tr-TR" smtClean="0"/>
              <a:t>4.10.2021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3C73383-927F-48CA-AF9B-D3368D623415}" type="slidenum">
              <a:rPr lang="tr-TR" smtClean="0"/>
              <a:t>‹#›</a:t>
            </a:fld>
            <a:endParaRPr lang="tr-TR"/>
          </a:p>
        </p:txBody>
      </p:sp>
    </p:spTree>
    <p:extLst>
      <p:ext uri="{BB962C8B-B14F-4D97-AF65-F5344CB8AC3E}">
        <p14:creationId xmlns:p14="http://schemas.microsoft.com/office/powerpoint/2010/main" val="209796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708C3-D191-486A-B0C1-393FAF7FE51B}" type="datetimeFigureOut">
              <a:rPr lang="tr-TR" smtClean="0"/>
              <a:t>4.10.2021</a:t>
            </a:fld>
            <a:endParaRPr lang="tr-T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73383-927F-48CA-AF9B-D3368D623415}" type="slidenum">
              <a:rPr lang="tr-TR" smtClean="0"/>
              <a:t>‹#›</a:t>
            </a:fld>
            <a:endParaRPr lang="tr-TR"/>
          </a:p>
        </p:txBody>
      </p:sp>
    </p:spTree>
    <p:extLst>
      <p:ext uri="{BB962C8B-B14F-4D97-AF65-F5344CB8AC3E}">
        <p14:creationId xmlns:p14="http://schemas.microsoft.com/office/powerpoint/2010/main" val="30653592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663981" y="3672348"/>
            <a:ext cx="6592530" cy="1723384"/>
          </a:xfrm>
        </p:spPr>
        <p:txBody>
          <a:bodyPr>
            <a:normAutofit fontScale="90000"/>
          </a:bodyPr>
          <a:lstStyle/>
          <a:p>
            <a:r>
              <a:rPr lang="tr-TR" altLang="en-US" sz="4900" b="1" dirty="0"/>
              <a:t>NAMIK KEMAL </a:t>
            </a:r>
            <a:r>
              <a:rPr lang="tr-TR" altLang="en-US" sz="4900" b="1" dirty="0" smtClean="0"/>
              <a:t/>
            </a:r>
            <a:br>
              <a:rPr lang="tr-TR" altLang="en-US" sz="4900" b="1" dirty="0" smtClean="0"/>
            </a:br>
            <a:r>
              <a:rPr lang="tr-TR" altLang="en-US" sz="4900" b="1" dirty="0" smtClean="0"/>
              <a:t>ÜNİVERSİTESİ</a:t>
            </a:r>
            <a:r>
              <a:rPr lang="tr-TR" altLang="en-US" b="1" dirty="0" smtClean="0"/>
              <a:t/>
            </a:r>
            <a:br>
              <a:rPr lang="tr-TR" altLang="en-US" b="1" dirty="0" smtClean="0"/>
            </a:br>
            <a:r>
              <a:rPr lang="tr-TR" altLang="en-US" sz="3975" dirty="0"/>
              <a:t/>
            </a:r>
            <a:br>
              <a:rPr lang="tr-TR" altLang="en-US" sz="3975" dirty="0"/>
            </a:br>
            <a:r>
              <a:rPr lang="tr-TR" altLang="en-US" sz="3000" b="1" dirty="0">
                <a:latin typeface="Courier New" panose="02070309020205020404" pitchFamily="49" charset="0"/>
              </a:rPr>
              <a:t>ZİRAAT FAKÜLTESİ</a:t>
            </a:r>
            <a:br>
              <a:rPr lang="tr-TR" altLang="en-US" sz="3000" b="1" dirty="0">
                <a:latin typeface="Courier New" panose="02070309020205020404" pitchFamily="49" charset="0"/>
              </a:rPr>
            </a:br>
            <a:r>
              <a:rPr lang="tr-TR" altLang="en-US" sz="3000" b="1" dirty="0">
                <a:latin typeface="Courier New" panose="02070309020205020404" pitchFamily="49" charset="0"/>
              </a:rPr>
              <a:t/>
            </a:r>
            <a:br>
              <a:rPr lang="tr-TR" altLang="en-US" sz="3000" b="1" dirty="0">
                <a:latin typeface="Courier New" panose="02070309020205020404" pitchFamily="49" charset="0"/>
              </a:rPr>
            </a:br>
            <a:r>
              <a:rPr lang="tr-TR" altLang="en-US" sz="2325" b="1" dirty="0">
                <a:latin typeface="Courier New" panose="02070309020205020404" pitchFamily="49" charset="0"/>
              </a:rPr>
              <a:t>BİYOSİSTEM MÜHENDİSLİĞİ BÖLÜMÜ</a:t>
            </a:r>
            <a:br>
              <a:rPr lang="tr-TR" altLang="en-US" sz="2325" b="1" dirty="0">
                <a:latin typeface="Courier New" panose="02070309020205020404" pitchFamily="49" charset="0"/>
              </a:rPr>
            </a:br>
            <a:r>
              <a:rPr lang="tr-TR" altLang="en-US" sz="2325" b="1" dirty="0">
                <a:latin typeface="Courier New" panose="02070309020205020404" pitchFamily="49" charset="0"/>
              </a:rPr>
              <a:t>ARAZİ </a:t>
            </a:r>
            <a:r>
              <a:rPr lang="tr-TR" altLang="en-US" sz="2325" b="1" dirty="0" smtClean="0">
                <a:latin typeface="Courier New" panose="02070309020205020404" pitchFamily="49" charset="0"/>
              </a:rPr>
              <a:t>VE </a:t>
            </a:r>
            <a:r>
              <a:rPr lang="tr-TR" altLang="en-US" sz="2325" b="1" dirty="0">
                <a:latin typeface="Courier New" panose="02070309020205020404" pitchFamily="49" charset="0"/>
              </a:rPr>
              <a:t>SU KAYNAKLARI ANABİLİM </a:t>
            </a:r>
            <a:r>
              <a:rPr lang="tr-TR" altLang="en-US" sz="2325" b="1" dirty="0" smtClean="0">
                <a:latin typeface="Courier New" panose="02070309020205020404" pitchFamily="49" charset="0"/>
              </a:rPr>
              <a:t>DALI</a:t>
            </a:r>
            <a:br>
              <a:rPr lang="tr-TR" altLang="en-US" sz="2325" b="1" dirty="0" smtClean="0">
                <a:latin typeface="Courier New" panose="02070309020205020404" pitchFamily="49" charset="0"/>
              </a:rPr>
            </a:br>
            <a:r>
              <a:rPr lang="en-US" altLang="en-US" dirty="0"/>
              <a:t/>
            </a:r>
            <a:br>
              <a:rPr lang="en-US" altLang="en-US" dirty="0"/>
            </a:br>
            <a:r>
              <a:rPr lang="tr-TR" altLang="en-US" sz="2700" b="1" dirty="0" smtClean="0">
                <a:solidFill>
                  <a:srgbClr val="C00000"/>
                </a:solidFill>
                <a:latin typeface="Courier New" panose="02070309020205020404" pitchFamily="49" charset="0"/>
                <a:cs typeface="Courier New" panose="02070309020205020404" pitchFamily="49" charset="0"/>
              </a:rPr>
              <a:t>ÜLKEMİZDE SU-TOPRAK KAYNAKLARI POTANSİYELİ VE SULAMA UYGULAMALARI</a:t>
            </a:r>
            <a:r>
              <a:rPr lang="tr-TR" altLang="en-US" sz="2700" b="1" dirty="0" smtClean="0">
                <a:latin typeface="Courier New" panose="02070309020205020404" pitchFamily="49" charset="0"/>
                <a:cs typeface="Courier New" panose="02070309020205020404" pitchFamily="49" charset="0"/>
              </a:rPr>
              <a:t/>
            </a:r>
            <a:br>
              <a:rPr lang="tr-TR" altLang="en-US" sz="2700" b="1" dirty="0" smtClean="0">
                <a:latin typeface="Courier New" panose="02070309020205020404" pitchFamily="49" charset="0"/>
                <a:cs typeface="Courier New" panose="02070309020205020404" pitchFamily="49" charset="0"/>
              </a:rPr>
            </a:br>
            <a:endParaRPr lang="tr-TR" sz="2200" b="1" dirty="0">
              <a:latin typeface="Courier New" panose="02070309020205020404" pitchFamily="49" charset="0"/>
              <a:cs typeface="Courier New" panose="02070309020205020404" pitchFamily="49" charset="0"/>
            </a:endParaRPr>
          </a:p>
        </p:txBody>
      </p:sp>
      <p:sp>
        <p:nvSpPr>
          <p:cNvPr id="3" name="Alt Başlık 2"/>
          <p:cNvSpPr>
            <a:spLocks noGrp="1"/>
          </p:cNvSpPr>
          <p:nvPr>
            <p:ph type="subTitle" idx="1"/>
          </p:nvPr>
        </p:nvSpPr>
        <p:spPr>
          <a:xfrm>
            <a:off x="1543551" y="5395732"/>
            <a:ext cx="6858000" cy="1714500"/>
          </a:xfrm>
        </p:spPr>
        <p:txBody>
          <a:bodyPr>
            <a:normAutofit/>
          </a:bodyPr>
          <a:lstStyle/>
          <a:p>
            <a:r>
              <a:rPr lang="tr-TR" altLang="en-US" b="1" dirty="0" smtClean="0">
                <a:latin typeface="Courier New" panose="02070309020205020404" pitchFamily="49" charset="0"/>
              </a:rPr>
              <a:t>BİYOSİSTEM MÜHENDİSLİĞİNİN TEMELLERİ</a:t>
            </a:r>
          </a:p>
          <a:p>
            <a:r>
              <a:rPr lang="tr-TR" altLang="en-US" b="1" dirty="0" smtClean="0">
                <a:latin typeface="Courier New" panose="02070309020205020404" pitchFamily="49" charset="0"/>
              </a:rPr>
              <a:t>Prof</a:t>
            </a:r>
            <a:r>
              <a:rPr lang="tr-TR" altLang="en-US" b="1" dirty="0">
                <a:latin typeface="Courier New" panose="02070309020205020404" pitchFamily="49" charset="0"/>
              </a:rPr>
              <a:t>. Dr. A.Halim </a:t>
            </a:r>
            <a:r>
              <a:rPr lang="tr-TR" altLang="en-US" b="1" dirty="0" smtClean="0">
                <a:latin typeface="Courier New" panose="02070309020205020404" pitchFamily="49" charset="0"/>
              </a:rPr>
              <a:t>ORTA</a:t>
            </a:r>
            <a:endParaRPr lang="tr-TR" altLang="en-US" b="1" dirty="0">
              <a:latin typeface="Courier New" panose="02070309020205020404" pitchFamily="49"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061" y="455302"/>
            <a:ext cx="1931841" cy="1931841"/>
          </a:xfrm>
          <a:prstGeom prst="rect">
            <a:avLst/>
          </a:prstGeom>
        </p:spPr>
      </p:pic>
    </p:spTree>
    <p:extLst>
      <p:ext uri="{BB962C8B-B14F-4D97-AF65-F5344CB8AC3E}">
        <p14:creationId xmlns:p14="http://schemas.microsoft.com/office/powerpoint/2010/main" val="2423252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6" name="Rectangle 5"/>
          <p:cNvSpPr/>
          <p:nvPr/>
        </p:nvSpPr>
        <p:spPr>
          <a:xfrm>
            <a:off x="1843548" y="391039"/>
            <a:ext cx="6229350"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4400" b="1" i="0" u="none" strike="noStrike" kern="0" cap="none" spc="0" normalizeH="0" baseline="0" noProof="0" dirty="0" smtClean="0">
                <a:ln>
                  <a:noFill/>
                </a:ln>
                <a:solidFill>
                  <a:srgbClr val="FF0000"/>
                </a:solidFill>
                <a:effectLst/>
                <a:uLnTx/>
                <a:uFillTx/>
                <a:latin typeface="Times New Roman" pitchFamily="18" charset="0"/>
                <a:ea typeface="+mj-ea"/>
                <a:cs typeface="Times New Roman" pitchFamily="18" charset="0"/>
              </a:rPr>
              <a:t>Tava Sulama Yöntemi</a:t>
            </a:r>
            <a:endParaRPr kumimoji="0" lang="tr-TR" sz="1800" b="1" i="0" u="none" strike="noStrike" kern="0" cap="none" spc="0" normalizeH="0" baseline="0" noProof="0" dirty="0" smtClean="0">
              <a:ln>
                <a:noFill/>
              </a:ln>
              <a:solidFill>
                <a:srgbClr val="FF0000"/>
              </a:solidFill>
              <a:effectLst/>
              <a:uLnTx/>
              <a:uFillTx/>
            </a:endParaRPr>
          </a:p>
        </p:txBody>
      </p:sp>
    </p:spTree>
    <p:extLst>
      <p:ext uri="{BB962C8B-B14F-4D97-AF65-F5344CB8AC3E}">
        <p14:creationId xmlns:p14="http://schemas.microsoft.com/office/powerpoint/2010/main" val="982692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441" r="2258"/>
          <a:stretch/>
        </p:blipFill>
        <p:spPr>
          <a:xfrm>
            <a:off x="0" y="0"/>
            <a:ext cx="9144000" cy="7034980"/>
          </a:xfrm>
          <a:prstGeom prst="rect">
            <a:avLst/>
          </a:prstGeom>
        </p:spPr>
      </p:pic>
      <p:sp>
        <p:nvSpPr>
          <p:cNvPr id="5" name="Rectangle 4"/>
          <p:cNvSpPr/>
          <p:nvPr/>
        </p:nvSpPr>
        <p:spPr>
          <a:xfrm>
            <a:off x="147483" y="54987"/>
            <a:ext cx="8804788" cy="2631490"/>
          </a:xfrm>
          <a:prstGeom prst="rect">
            <a:avLst/>
          </a:prstGeom>
          <a:solidFill>
            <a:schemeClr val="tx2">
              <a:lumMod val="75000"/>
              <a:alpha val="38824"/>
            </a:schemeClr>
          </a:solidFill>
        </p:spPr>
        <p:txBody>
          <a:bodyPr wrap="square">
            <a:spAutoFit/>
          </a:bodyPr>
          <a:lstStyle/>
          <a:p>
            <a:pPr>
              <a:lnSpc>
                <a:spcPct val="150000"/>
              </a:lnSpc>
              <a:buClr>
                <a:srgbClr val="C00000"/>
              </a:buClr>
            </a:pPr>
            <a:r>
              <a:rPr lang="tr-TR" altLang="en-US" sz="2200" dirty="0" smtClean="0">
                <a:solidFill>
                  <a:schemeClr val="bg1"/>
                </a:solidFill>
                <a:latin typeface="Times New Roman" panose="02020603050405020304" pitchFamily="18" charset="0"/>
                <a:cs typeface="Times New Roman" panose="02020603050405020304" pitchFamily="18" charset="0"/>
              </a:rPr>
              <a:t>     Yöntemde </a:t>
            </a:r>
            <a:r>
              <a:rPr lang="tr-TR" altLang="en-US" sz="2200" dirty="0">
                <a:solidFill>
                  <a:schemeClr val="bg1"/>
                </a:solidFill>
                <a:latin typeface="Times New Roman" panose="02020603050405020304" pitchFamily="18" charset="0"/>
                <a:cs typeface="Times New Roman" panose="02020603050405020304" pitchFamily="18" charset="0"/>
              </a:rPr>
              <a:t>arazi yüzeyi seddelerle çevrilerek eğimsiz alt parsellere ayrılır. Bu alt parsellere tava adı verilir. Tarla başı kanalı veya lateral boru hattından tavalara alınan suyun olanaklar ölçüsünde  </a:t>
            </a:r>
            <a:r>
              <a:rPr lang="tr-TR" altLang="en-US" sz="2200" dirty="0" smtClean="0">
                <a:solidFill>
                  <a:schemeClr val="bg1"/>
                </a:solidFill>
                <a:latin typeface="Times New Roman" panose="02020603050405020304" pitchFamily="18" charset="0"/>
                <a:cs typeface="Times New Roman" panose="02020603050405020304" pitchFamily="18" charset="0"/>
              </a:rPr>
              <a:t>kısa </a:t>
            </a:r>
            <a:r>
              <a:rPr lang="tr-TR" altLang="en-US" sz="2200" dirty="0">
                <a:solidFill>
                  <a:schemeClr val="bg1"/>
                </a:solidFill>
                <a:latin typeface="Times New Roman" panose="02020603050405020304" pitchFamily="18" charset="0"/>
                <a:cs typeface="Times New Roman" panose="02020603050405020304" pitchFamily="18" charset="0"/>
              </a:rPr>
              <a:t>sürede tava sonuna ulaşarak göllenmesi istenir. Tavada göllenen su infiltrasyonla toprağa girer ve kök bölgesinde depolanır</a:t>
            </a:r>
            <a:r>
              <a:rPr lang="tr-TR" altLang="en-US" sz="2200" dirty="0" smtClean="0">
                <a:solidFill>
                  <a:schemeClr val="bg1"/>
                </a:solidFill>
                <a:latin typeface="Times New Roman" panose="02020603050405020304" pitchFamily="18" charset="0"/>
                <a:cs typeface="Times New Roman" panose="02020603050405020304" pitchFamily="18" charset="0"/>
              </a:rPr>
              <a:t>.</a:t>
            </a:r>
            <a:endParaRPr lang="tr-TR" altLang="en-US" sz="2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24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516194" y="158650"/>
            <a:ext cx="8347587" cy="3307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tr-TR" sz="2000" b="1" dirty="0" smtClean="0">
                <a:solidFill>
                  <a:srgbClr val="C00000"/>
                </a:solidFill>
                <a:latin typeface="Times New Roman" pitchFamily="18" charset="0"/>
                <a:cs typeface="Times New Roman" pitchFamily="18" charset="0"/>
              </a:rPr>
              <a:t>Yöntemin avantajları: </a:t>
            </a:r>
          </a:p>
          <a:p>
            <a:pPr>
              <a:lnSpc>
                <a:spcPct val="100000"/>
              </a:lnSpc>
              <a:defRPr/>
            </a:pPr>
            <a:r>
              <a:rPr lang="tr-TR" sz="2000" dirty="0" smtClean="0">
                <a:latin typeface="Times New Roman" pitchFamily="18" charset="0"/>
                <a:cs typeface="Times New Roman" pitchFamily="18" charset="0"/>
              </a:rPr>
              <a:t>İlk tesis masrafları oldukça düşüktür.</a:t>
            </a:r>
          </a:p>
          <a:p>
            <a:pPr>
              <a:lnSpc>
                <a:spcPct val="100000"/>
              </a:lnSpc>
              <a:defRPr/>
            </a:pPr>
            <a:r>
              <a:rPr lang="tr-TR" sz="2000" dirty="0" smtClean="0">
                <a:latin typeface="Times New Roman" pitchFamily="18" charset="0"/>
                <a:cs typeface="Times New Roman" pitchFamily="18" charset="0"/>
              </a:rPr>
              <a:t>Yüzey akış söz konusu olmadığından drenaj kanallarına gerek duyulmaz.</a:t>
            </a:r>
          </a:p>
          <a:p>
            <a:pPr>
              <a:lnSpc>
                <a:spcPct val="100000"/>
              </a:lnSpc>
              <a:defRPr/>
            </a:pPr>
            <a:r>
              <a:rPr lang="tr-TR" sz="2000" dirty="0" smtClean="0">
                <a:latin typeface="Times New Roman" pitchFamily="18" charset="0"/>
                <a:cs typeface="Times New Roman" pitchFamily="18" charset="0"/>
              </a:rPr>
              <a:t>Yağışlardan maksimum düzeyde yararlanılır.</a:t>
            </a:r>
          </a:p>
          <a:p>
            <a:pPr>
              <a:lnSpc>
                <a:spcPct val="100000"/>
              </a:lnSpc>
              <a:defRPr/>
            </a:pPr>
            <a:r>
              <a:rPr lang="tr-TR" sz="2000" dirty="0" smtClean="0">
                <a:latin typeface="Times New Roman" pitchFamily="18" charset="0"/>
                <a:cs typeface="Times New Roman" pitchFamily="18" charset="0"/>
              </a:rPr>
              <a:t>Tuzlu topraklarda yıkama işlemi kolayca yapılabilir.</a:t>
            </a:r>
          </a:p>
          <a:p>
            <a:pPr>
              <a:lnSpc>
                <a:spcPct val="100000"/>
              </a:lnSpc>
              <a:defRPr/>
            </a:pPr>
            <a:r>
              <a:rPr lang="tr-TR" sz="2000" dirty="0" smtClean="0">
                <a:latin typeface="Times New Roman" pitchFamily="18" charset="0"/>
                <a:cs typeface="Times New Roman" pitchFamily="18" charset="0"/>
              </a:rPr>
              <a:t>Kalifiye işçiye gerek duyulmaz.</a:t>
            </a:r>
          </a:p>
          <a:p>
            <a:pPr>
              <a:lnSpc>
                <a:spcPct val="100000"/>
              </a:lnSpc>
              <a:defRPr/>
            </a:pPr>
            <a:r>
              <a:rPr lang="tr-TR" sz="2000" dirty="0" smtClean="0">
                <a:latin typeface="Times New Roman" pitchFamily="18" charset="0"/>
                <a:cs typeface="Times New Roman" pitchFamily="18" charset="0"/>
              </a:rPr>
              <a:t>Tesviyenin iyi yapıldığı koşullarda tava büyüklükleri 160da’a kadar olabilmektedir</a:t>
            </a:r>
            <a:r>
              <a:rPr lang="tr-TR" sz="2400" dirty="0" smtClean="0">
                <a:latin typeface="Times New Roman" pitchFamily="18" charset="0"/>
                <a:cs typeface="Times New Roman" pitchFamily="18" charset="0"/>
              </a:rPr>
              <a:t>.</a:t>
            </a:r>
          </a:p>
          <a:p>
            <a:pPr marL="0" indent="0">
              <a:lnSpc>
                <a:spcPct val="100000"/>
              </a:lnSpc>
              <a:buFont typeface="Arial" panose="020B0604020202020204" pitchFamily="34" charset="0"/>
              <a:buNone/>
            </a:pPr>
            <a:endParaRPr lang="tr-TR" sz="2400" dirty="0"/>
          </a:p>
        </p:txBody>
      </p:sp>
      <p:pic>
        <p:nvPicPr>
          <p:cNvPr id="5"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465871"/>
            <a:ext cx="9144000" cy="3392129"/>
          </a:xfrm>
          <a:effectLst>
            <a:softEdge rad="63500"/>
          </a:effectLst>
        </p:spPr>
      </p:pic>
    </p:spTree>
    <p:extLst>
      <p:ext uri="{BB962C8B-B14F-4D97-AF65-F5344CB8AC3E}">
        <p14:creationId xmlns:p14="http://schemas.microsoft.com/office/powerpoint/2010/main" val="1511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575185" y="206477"/>
            <a:ext cx="8288595" cy="346587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tr-TR" sz="2000" b="1" dirty="0" smtClean="0">
                <a:solidFill>
                  <a:srgbClr val="C00000"/>
                </a:solidFill>
                <a:latin typeface="Times New Roman" pitchFamily="18" charset="0"/>
                <a:cs typeface="Times New Roman" pitchFamily="18" charset="0"/>
              </a:rPr>
              <a:t>Yöntemin dezavantajları:</a:t>
            </a:r>
          </a:p>
          <a:p>
            <a:pPr>
              <a:lnSpc>
                <a:spcPct val="150000"/>
              </a:lnSpc>
              <a:defRPr/>
            </a:pPr>
            <a:r>
              <a:rPr lang="tr-TR" sz="2000" dirty="0" smtClean="0">
                <a:latin typeface="Times New Roman" pitchFamily="18" charset="0"/>
                <a:cs typeface="Times New Roman" pitchFamily="18" charset="0"/>
              </a:rPr>
              <a:t>Tavalar eğimsiz olacağından özel arazi tesviyesi gerekir.</a:t>
            </a:r>
          </a:p>
          <a:p>
            <a:pPr>
              <a:lnSpc>
                <a:spcPct val="150000"/>
              </a:lnSpc>
              <a:defRPr/>
            </a:pPr>
            <a:r>
              <a:rPr lang="tr-TR" sz="2000" dirty="0" smtClean="0">
                <a:latin typeface="Times New Roman" pitchFamily="18" charset="0"/>
                <a:cs typeface="Times New Roman" pitchFamily="18" charset="0"/>
              </a:rPr>
              <a:t>Derine sızmayı engellemek için kontrollü bir sulama gerektirir aksi halde derine sızan su miktarı artar bu ise bir toprakaltı drenaj sistemini dolayısıyla ilave maliyeti gerektirir.</a:t>
            </a:r>
          </a:p>
          <a:p>
            <a:pPr>
              <a:lnSpc>
                <a:spcPct val="150000"/>
              </a:lnSpc>
              <a:defRPr/>
            </a:pPr>
            <a:r>
              <a:rPr lang="tr-TR" sz="2000" dirty="0" smtClean="0">
                <a:latin typeface="Times New Roman" pitchFamily="18" charset="0"/>
                <a:cs typeface="Times New Roman" pitchFamily="18" charset="0"/>
              </a:rPr>
              <a:t>Tava debisi yüksek olduğundan tava girişinde erozyonu önleyecek özel yapılara ihtiyaç vardır.</a:t>
            </a:r>
          </a:p>
          <a:p>
            <a:pPr>
              <a:lnSpc>
                <a:spcPct val="150000"/>
              </a:lnSpc>
            </a:pPr>
            <a:endParaRPr lang="tr-TR" sz="2000" dirty="0"/>
          </a:p>
        </p:txBody>
      </p:sp>
      <p:pic>
        <p:nvPicPr>
          <p:cNvPr id="5"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3465871"/>
            <a:ext cx="9144000" cy="3392129"/>
          </a:xfrm>
          <a:effectLst>
            <a:softEdge rad="63500"/>
          </a:effectLst>
        </p:spPr>
      </p:pic>
    </p:spTree>
    <p:extLst>
      <p:ext uri="{BB962C8B-B14F-4D97-AF65-F5344CB8AC3E}">
        <p14:creationId xmlns:p14="http://schemas.microsoft.com/office/powerpoint/2010/main" val="23483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6949" cy="6858001"/>
          </a:xfrm>
        </p:spPr>
      </p:pic>
      <p:sp>
        <p:nvSpPr>
          <p:cNvPr id="5" name="Rectangle 4"/>
          <p:cNvSpPr/>
          <p:nvPr/>
        </p:nvSpPr>
        <p:spPr>
          <a:xfrm>
            <a:off x="0" y="990721"/>
            <a:ext cx="9143999" cy="646331"/>
          </a:xfrm>
          <a:prstGeom prst="rect">
            <a:avLst/>
          </a:prstGeom>
          <a:solidFill>
            <a:schemeClr val="bg1">
              <a:lumMod val="65000"/>
              <a:alpha val="47843"/>
            </a:schemeClr>
          </a:solidFill>
        </p:spPr>
        <p:txBody>
          <a:bodyPr wrap="square">
            <a:spAutoFit/>
          </a:bodyPr>
          <a:lstStyle/>
          <a:p>
            <a:pPr algn="ctr"/>
            <a:r>
              <a:rPr lang="tr-TR" sz="3600" b="1" dirty="0">
                <a:solidFill>
                  <a:schemeClr val="bg1"/>
                </a:solidFill>
                <a:latin typeface="Times New Roman" panose="02020603050405020304" pitchFamily="18" charset="0"/>
                <a:cs typeface="Times New Roman" panose="02020603050405020304" pitchFamily="18" charset="0"/>
              </a:rPr>
              <a:t>KARIK SULAMA YÖNTEMİ</a:t>
            </a:r>
            <a:endParaRPr lang="tr-TR" sz="3600" b="1" dirty="0">
              <a:solidFill>
                <a:schemeClr val="bg1"/>
              </a:solidFill>
            </a:endParaRPr>
          </a:p>
        </p:txBody>
      </p:sp>
      <p:sp>
        <p:nvSpPr>
          <p:cNvPr id="6" name="Rectangle 5"/>
          <p:cNvSpPr/>
          <p:nvPr/>
        </p:nvSpPr>
        <p:spPr>
          <a:xfrm>
            <a:off x="628648" y="2262647"/>
            <a:ext cx="7886701" cy="3416320"/>
          </a:xfrm>
          <a:prstGeom prst="rect">
            <a:avLst/>
          </a:prstGeom>
          <a:solidFill>
            <a:srgbClr val="002060">
              <a:alpha val="60000"/>
            </a:srgbClr>
          </a:solidFill>
        </p:spPr>
        <p:txBody>
          <a:bodyPr wrap="square">
            <a:spAutoFit/>
          </a:bodyPr>
          <a:lstStyle/>
          <a:p>
            <a:pPr algn="just">
              <a:lnSpc>
                <a:spcPct val="150000"/>
              </a:lnSpc>
              <a:buClr>
                <a:srgbClr val="C00000"/>
              </a:buClr>
            </a:pPr>
            <a:r>
              <a:rPr lang="tr-TR"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Karık</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sulama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yönteminde</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bitki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sıraları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arasına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karık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adı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verilen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küçük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yüzlek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kanallar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açılır</a:t>
            </a:r>
            <a:r>
              <a:rPr lang="en-US" sz="2400" dirty="0">
                <a:solidFill>
                  <a:schemeClr val="bg1"/>
                </a:solidFill>
                <a:latin typeface="Times New Roman" panose="02020603050405020304" pitchFamily="18" charset="0"/>
                <a:cs typeface="Times New Roman" panose="02020603050405020304" pitchFamily="18" charset="0"/>
              </a:rPr>
              <a:t> ve </a:t>
            </a:r>
            <a:r>
              <a:rPr lang="en-US" sz="2400" dirty="0" err="1">
                <a:solidFill>
                  <a:schemeClr val="bg1"/>
                </a:solidFill>
                <a:latin typeface="Times New Roman" panose="02020603050405020304" pitchFamily="18" charset="0"/>
                <a:cs typeface="Times New Roman" panose="02020603050405020304" pitchFamily="18" charset="0"/>
              </a:rPr>
              <a:t>bu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yüzlek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kanallara</a:t>
            </a:r>
            <a:r>
              <a:rPr lang="en-US" sz="2400" dirty="0">
                <a:solidFill>
                  <a:schemeClr val="bg1"/>
                </a:solidFill>
                <a:latin typeface="Times New Roman" panose="02020603050405020304" pitchFamily="18" charset="0"/>
                <a:cs typeface="Times New Roman" panose="02020603050405020304" pitchFamily="18" charset="0"/>
              </a:rPr>
              <a:t> su </a:t>
            </a:r>
            <a:r>
              <a:rPr lang="en-US" sz="2400" dirty="0" err="1">
                <a:solidFill>
                  <a:schemeClr val="bg1"/>
                </a:solidFill>
                <a:latin typeface="Times New Roman" panose="02020603050405020304" pitchFamily="18" charset="0"/>
                <a:cs typeface="Times New Roman" panose="02020603050405020304" pitchFamily="18" charset="0"/>
              </a:rPr>
              <a:t>verilir</a:t>
            </a:r>
            <a:r>
              <a:rPr lang="en-US" sz="2400" dirty="0">
                <a:solidFill>
                  <a:schemeClr val="bg1"/>
                </a:solidFill>
                <a:latin typeface="Times New Roman" panose="02020603050405020304" pitchFamily="18" charset="0"/>
                <a:cs typeface="Times New Roman" panose="02020603050405020304" pitchFamily="18" charset="0"/>
              </a:rPr>
              <a:t>. Su </a:t>
            </a:r>
            <a:r>
              <a:rPr lang="en-US" sz="2400" dirty="0" err="1">
                <a:solidFill>
                  <a:schemeClr val="bg1"/>
                </a:solidFill>
                <a:latin typeface="Times New Roman" panose="02020603050405020304" pitchFamily="18" charset="0"/>
                <a:cs typeface="Times New Roman" panose="02020603050405020304" pitchFamily="18" charset="0"/>
              </a:rPr>
              <a:t>karık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boyunca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ilerlerken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yandan</a:t>
            </a:r>
            <a:r>
              <a:rPr lang="en-US" sz="2400" dirty="0">
                <a:solidFill>
                  <a:schemeClr val="bg1"/>
                </a:solidFill>
                <a:latin typeface="Times New Roman" panose="02020603050405020304" pitchFamily="18" charset="0"/>
                <a:cs typeface="Times New Roman" panose="02020603050405020304" pitchFamily="18" charset="0"/>
              </a:rPr>
              <a:t> da </a:t>
            </a:r>
            <a:r>
              <a:rPr lang="en-US" sz="2400" dirty="0" err="1">
                <a:solidFill>
                  <a:schemeClr val="bg1"/>
                </a:solidFill>
                <a:latin typeface="Times New Roman" panose="02020603050405020304" pitchFamily="18" charset="0"/>
                <a:cs typeface="Times New Roman" panose="02020603050405020304" pitchFamily="18" charset="0"/>
              </a:rPr>
              <a:t>infiltrasyonla</a:t>
            </a:r>
            <a:r>
              <a:rPr lang="en-US" sz="2400" dirty="0">
                <a:solidFill>
                  <a:schemeClr val="bg1"/>
                </a:solidFill>
                <a:latin typeface="Times New Roman" panose="02020603050405020304" pitchFamily="18" charset="0"/>
                <a:cs typeface="Times New Roman" panose="02020603050405020304" pitchFamily="18" charset="0"/>
              </a:rPr>
              <a:t> toprak </a:t>
            </a:r>
            <a:r>
              <a:rPr lang="en-US" sz="2400" dirty="0" err="1">
                <a:solidFill>
                  <a:schemeClr val="bg1"/>
                </a:solidFill>
                <a:latin typeface="Times New Roman" panose="02020603050405020304" pitchFamily="18" charset="0"/>
                <a:cs typeface="Times New Roman" panose="02020603050405020304" pitchFamily="18" charset="0"/>
              </a:rPr>
              <a:t>içerisine</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sızar</a:t>
            </a:r>
            <a:r>
              <a:rPr lang="en-US" sz="2400" dirty="0">
                <a:solidFill>
                  <a:schemeClr val="bg1"/>
                </a:solidFill>
                <a:latin typeface="Times New Roman" panose="02020603050405020304" pitchFamily="18" charset="0"/>
                <a:cs typeface="Times New Roman" panose="02020603050405020304" pitchFamily="18" charset="0"/>
              </a:rPr>
              <a:t> ve </a:t>
            </a:r>
            <a:r>
              <a:rPr lang="en-US" sz="2400" dirty="0" err="1">
                <a:solidFill>
                  <a:schemeClr val="bg1"/>
                </a:solidFill>
                <a:latin typeface="Times New Roman" panose="02020603050405020304" pitchFamily="18" charset="0"/>
                <a:cs typeface="Times New Roman" panose="02020603050405020304" pitchFamily="18" charset="0"/>
              </a:rPr>
              <a:t>bitki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kök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bölgesinde</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depolanır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Açık</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karıklarda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karıktan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çıkan</a:t>
            </a:r>
            <a:r>
              <a:rPr lang="en-US" sz="2400" dirty="0">
                <a:solidFill>
                  <a:schemeClr val="bg1"/>
                </a:solidFill>
                <a:latin typeface="Times New Roman" panose="02020603050405020304" pitchFamily="18" charset="0"/>
                <a:cs typeface="Times New Roman" panose="02020603050405020304" pitchFamily="18" charset="0"/>
              </a:rPr>
              <a:t> su </a:t>
            </a:r>
            <a:r>
              <a:rPr lang="en-US" sz="2400" dirty="0" err="1">
                <a:solidFill>
                  <a:schemeClr val="bg1"/>
                </a:solidFill>
                <a:latin typeface="Times New Roman" panose="02020603050405020304" pitchFamily="18" charset="0"/>
                <a:cs typeface="Times New Roman" panose="02020603050405020304" pitchFamily="18" charset="0"/>
              </a:rPr>
              <a:t>bir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yüzey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drenaj</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kanalı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ile</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uzaklaştırılır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ya</a:t>
            </a:r>
            <a:r>
              <a:rPr lang="tr-TR"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da </a:t>
            </a:r>
            <a:r>
              <a:rPr lang="en-US" sz="2400" dirty="0" err="1">
                <a:solidFill>
                  <a:schemeClr val="bg1"/>
                </a:solidFill>
                <a:latin typeface="Times New Roman" panose="02020603050405020304" pitchFamily="18" charset="0"/>
                <a:cs typeface="Times New Roman" panose="02020603050405020304" pitchFamily="18" charset="0"/>
              </a:rPr>
              <a:t>tekrar</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sulamada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kullanılır</a:t>
            </a:r>
            <a:r>
              <a:rPr lang="tr-TR"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3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8369"/>
            <a:ext cx="9144000"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Yöntemin Avantajları</a:t>
            </a:r>
            <a:endParaRPr kumimoji="0" lang="tr-TR" sz="1800" b="0" i="0" u="none" strike="noStrike" kern="0" cap="none" spc="0" normalizeH="0" baseline="0" noProof="0" dirty="0" smtClean="0">
              <a:ln>
                <a:noFill/>
              </a:ln>
              <a:solidFill>
                <a:sysClr val="windowText" lastClr="000000"/>
              </a:solidFill>
              <a:effectLst/>
              <a:uLnTx/>
              <a:uFillTx/>
            </a:endParaRPr>
          </a:p>
        </p:txBody>
      </p:sp>
      <p:sp>
        <p:nvSpPr>
          <p:cNvPr id="5" name="İçerik Yer Tutucusu 2"/>
          <p:cNvSpPr txBox="1">
            <a:spLocks/>
          </p:cNvSpPr>
          <p:nvPr/>
        </p:nvSpPr>
        <p:spPr>
          <a:xfrm>
            <a:off x="248264" y="874571"/>
            <a:ext cx="88957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C00000"/>
              </a:buClr>
              <a:defRPr/>
            </a:pPr>
            <a:r>
              <a:rPr lang="tr-TR" sz="2000" dirty="0" smtClean="0">
                <a:latin typeface="Times New Roman" panose="02020603050405020304" pitchFamily="18" charset="0"/>
                <a:cs typeface="Times New Roman" panose="02020603050405020304" pitchFamily="18" charset="0"/>
              </a:rPr>
              <a:t>Ağır bünyeli topraklar için en ideal yüzey sulama yöntemidir.</a:t>
            </a:r>
          </a:p>
          <a:p>
            <a:pPr>
              <a:lnSpc>
                <a:spcPct val="150000"/>
              </a:lnSpc>
              <a:buClr>
                <a:srgbClr val="C00000"/>
              </a:buClr>
              <a:defRPr/>
            </a:pPr>
            <a:r>
              <a:rPr lang="tr-TR" sz="2000" dirty="0" smtClean="0">
                <a:latin typeface="Times New Roman" panose="02020603050405020304" pitchFamily="18" charset="0"/>
                <a:cs typeface="Times New Roman" panose="02020603050405020304" pitchFamily="18" charset="0"/>
              </a:rPr>
              <a:t>Bitkinin su teması söz konusu olmadığından, bu biçimde ortaya çıkabilecek hastalıklar açısından en güvenilir yüzey sulama yöntemidir.</a:t>
            </a:r>
          </a:p>
          <a:p>
            <a:pPr>
              <a:lnSpc>
                <a:spcPct val="150000"/>
              </a:lnSpc>
              <a:buClr>
                <a:srgbClr val="C00000"/>
              </a:buClr>
              <a:defRPr/>
            </a:pPr>
            <a:r>
              <a:rPr lang="tr-TR" sz="2000" dirty="0" smtClean="0">
                <a:latin typeface="Times New Roman" panose="02020603050405020304" pitchFamily="18" charset="0"/>
                <a:cs typeface="Times New Roman" panose="02020603050405020304" pitchFamily="18" charset="0"/>
              </a:rPr>
              <a:t>Sulama doğrultusuna dik yönde yüksek eğim koşullarında bile uygulanabilir.</a:t>
            </a:r>
          </a:p>
          <a:p>
            <a:pPr>
              <a:lnSpc>
                <a:spcPct val="150000"/>
              </a:lnSpc>
              <a:buClr>
                <a:srgbClr val="C00000"/>
              </a:buClr>
              <a:defRPr/>
            </a:pPr>
            <a:r>
              <a:rPr lang="tr-TR" sz="2000" dirty="0" smtClean="0">
                <a:latin typeface="Times New Roman" panose="02020603050405020304" pitchFamily="18" charset="0"/>
                <a:cs typeface="Times New Roman" panose="02020603050405020304" pitchFamily="18" charset="0"/>
              </a:rPr>
              <a:t>Karıklar listerlerle (karık açma pulluklarıyla) açılabileceğinden ve bir yüzey sulama yöntemi olduğundan ilk yatırım masrafları düşüktür.</a:t>
            </a: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85303"/>
            <a:ext cx="9144000" cy="2772697"/>
          </a:xfrm>
          <a:effectLst>
            <a:softEdge rad="63500"/>
          </a:effectLst>
        </p:spPr>
      </p:pic>
    </p:spTree>
    <p:extLst>
      <p:ext uri="{BB962C8B-B14F-4D97-AF65-F5344CB8AC3E}">
        <p14:creationId xmlns:p14="http://schemas.microsoft.com/office/powerpoint/2010/main" val="9306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492"/>
            <a:ext cx="9144000"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400" b="0" i="0" u="none" strike="noStrike" kern="0" cap="none" spc="0" normalizeH="0" baseline="0" noProof="0" dirty="0" smtClean="0">
                <a:ln>
                  <a:noFill/>
                </a:ln>
                <a:solidFill>
                  <a:srgbClr val="C00000"/>
                </a:solidFill>
                <a:effectLst/>
                <a:uLnTx/>
                <a:uFillTx/>
                <a:latin typeface="Times New Roman" panose="02020603050405020304" pitchFamily="18" charset="0"/>
                <a:ea typeface="+mj-ea"/>
                <a:cs typeface="Times New Roman" panose="02020603050405020304" pitchFamily="18" charset="0"/>
              </a:rPr>
              <a:t>Yöntemin Dezavantajları</a:t>
            </a:r>
            <a:endParaRPr kumimoji="0" lang="tr-TR" sz="1800" b="0" i="0" u="none" strike="noStrike" kern="0" cap="none" spc="0" normalizeH="0" baseline="0" noProof="0" dirty="0" smtClean="0">
              <a:ln>
                <a:noFill/>
              </a:ln>
              <a:solidFill>
                <a:sysClr val="windowText" lastClr="000000"/>
              </a:solidFill>
              <a:effectLst/>
              <a:uLnTx/>
              <a:uFillTx/>
            </a:endParaRPr>
          </a:p>
        </p:txBody>
      </p:sp>
      <p:sp>
        <p:nvSpPr>
          <p:cNvPr id="5" name="İçerik Yer Tutucusu 2"/>
          <p:cNvSpPr txBox="1">
            <a:spLocks/>
          </p:cNvSpPr>
          <p:nvPr/>
        </p:nvSpPr>
        <p:spPr>
          <a:xfrm>
            <a:off x="426473" y="1119702"/>
            <a:ext cx="82910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C00000"/>
              </a:buClr>
              <a:defRPr/>
            </a:pPr>
            <a:r>
              <a:rPr lang="tr-TR" sz="2000" dirty="0" smtClean="0">
                <a:latin typeface="Times New Roman" panose="02020603050405020304" pitchFamily="18" charset="0"/>
                <a:cs typeface="Times New Roman" panose="02020603050405020304" pitchFamily="18" charset="0"/>
              </a:rPr>
              <a:t>Yüzey akış söz konusu olduğundan yüzey drenaj sistemi gerektirir.</a:t>
            </a:r>
          </a:p>
          <a:p>
            <a:pPr>
              <a:lnSpc>
                <a:spcPct val="100000"/>
              </a:lnSpc>
              <a:buClr>
                <a:srgbClr val="C00000"/>
              </a:buClr>
              <a:defRPr/>
            </a:pPr>
            <a:r>
              <a:rPr lang="tr-TR" sz="2000" dirty="0" smtClean="0">
                <a:latin typeface="Times New Roman" panose="02020603050405020304" pitchFamily="18" charset="0"/>
                <a:cs typeface="Times New Roman" panose="02020603050405020304" pitchFamily="18" charset="0"/>
              </a:rPr>
              <a:t>Tarla başı kanalının yanında dağıtım kanallarının da açılması gerekeceğinden ek bir masraf doğurur.</a:t>
            </a:r>
          </a:p>
          <a:p>
            <a:pPr>
              <a:lnSpc>
                <a:spcPct val="100000"/>
              </a:lnSpc>
              <a:buClr>
                <a:srgbClr val="C00000"/>
              </a:buClr>
              <a:defRPr/>
            </a:pPr>
            <a:r>
              <a:rPr lang="tr-TR" sz="2000" dirty="0" smtClean="0">
                <a:latin typeface="Times New Roman" panose="02020603050405020304" pitchFamily="18" charset="0"/>
                <a:cs typeface="Times New Roman" panose="02020603050405020304" pitchFamily="18" charset="0"/>
              </a:rPr>
              <a:t>Sulamadan dönen suların tekrar kullanılmaması halinde su uygulama randımanı düşük olur.</a:t>
            </a:r>
          </a:p>
          <a:p>
            <a:pPr>
              <a:lnSpc>
                <a:spcPct val="100000"/>
              </a:lnSpc>
              <a:buClr>
                <a:srgbClr val="C00000"/>
              </a:buClr>
              <a:defRPr/>
            </a:pPr>
            <a:r>
              <a:rPr lang="tr-TR" sz="2000" dirty="0" smtClean="0">
                <a:latin typeface="Times New Roman" panose="02020603050405020304" pitchFamily="18" charset="0"/>
                <a:cs typeface="Times New Roman" panose="02020603050405020304" pitchFamily="18" charset="0"/>
              </a:rPr>
              <a:t>Özellikle tuzlu toprak ve su koşullarında karık sırtlarında biriken tuz bitki gelişmesi için sorun yaratabilir. Bu koşullarda kış yağışları yetersiz ise toprağa yıkama uygulamak gerekir.</a:t>
            </a:r>
          </a:p>
          <a:p>
            <a:pPr>
              <a:lnSpc>
                <a:spcPct val="100000"/>
              </a:lnSpc>
            </a:pPr>
            <a:endParaRPr lang="tr-TR" sz="2000" dirty="0"/>
          </a:p>
        </p:txBody>
      </p:sp>
      <p:pic>
        <p:nvPicPr>
          <p:cNvPr id="6" name="Picture 5"/>
          <p:cNvPicPr>
            <a:picLocks noChangeAspect="1"/>
          </p:cNvPicPr>
          <p:nvPr/>
        </p:nvPicPr>
        <p:blipFill>
          <a:blip r:embed="rId2"/>
          <a:stretch>
            <a:fillRect/>
          </a:stretch>
        </p:blipFill>
        <p:spPr>
          <a:xfrm>
            <a:off x="-397" y="4084080"/>
            <a:ext cx="9144793" cy="2773920"/>
          </a:xfrm>
          <a:prstGeom prst="rect">
            <a:avLst/>
          </a:prstGeom>
        </p:spPr>
      </p:pic>
    </p:spTree>
    <p:extLst>
      <p:ext uri="{BB962C8B-B14F-4D97-AF65-F5344CB8AC3E}">
        <p14:creationId xmlns:p14="http://schemas.microsoft.com/office/powerpoint/2010/main" val="9367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350477" cy="6858000"/>
          </a:xfrm>
        </p:spPr>
      </p:pic>
      <p:sp>
        <p:nvSpPr>
          <p:cNvPr id="5" name="Rectangle 4"/>
          <p:cNvSpPr/>
          <p:nvPr/>
        </p:nvSpPr>
        <p:spPr>
          <a:xfrm>
            <a:off x="176979" y="560128"/>
            <a:ext cx="8996515" cy="584775"/>
          </a:xfrm>
          <a:prstGeom prst="rect">
            <a:avLst/>
          </a:prstGeom>
          <a:solidFill>
            <a:srgbClr val="FFFFFF">
              <a:alpha val="49020"/>
            </a:srgbClr>
          </a:solidFill>
        </p:spPr>
        <p:txBody>
          <a:bodyPr wrap="square">
            <a:spAutoFit/>
          </a:bodyPr>
          <a:lstStyle/>
          <a:p>
            <a:pPr algn="ctr"/>
            <a:r>
              <a:rPr lang="tr-TR" altLang="tr-TR" sz="3200" b="1" dirty="0">
                <a:latin typeface="Times New Roman" panose="02020603050405020304" pitchFamily="18" charset="0"/>
                <a:cs typeface="Times New Roman" panose="02020603050405020304" pitchFamily="18" charset="0"/>
              </a:rPr>
              <a:t>YAĞMURLAMA SULAMA YÖNTEMİ</a:t>
            </a:r>
            <a:endParaRPr lang="tr-TR" sz="3200" dirty="0"/>
          </a:p>
        </p:txBody>
      </p:sp>
    </p:spTree>
    <p:extLst>
      <p:ext uri="{BB962C8B-B14F-4D97-AF65-F5344CB8AC3E}">
        <p14:creationId xmlns:p14="http://schemas.microsoft.com/office/powerpoint/2010/main" val="2420314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477" y="3746089"/>
            <a:ext cx="2840829" cy="2840829"/>
          </a:xfrm>
          <a:prstGeom prst="rect">
            <a:avLst/>
          </a:prstGeom>
        </p:spPr>
      </p:pic>
      <p:sp>
        <p:nvSpPr>
          <p:cNvPr id="5" name="Rectangle 4"/>
          <p:cNvSpPr/>
          <p:nvPr/>
        </p:nvSpPr>
        <p:spPr>
          <a:xfrm>
            <a:off x="840658" y="855406"/>
            <a:ext cx="7462684" cy="2631490"/>
          </a:xfrm>
          <a:prstGeom prst="rect">
            <a:avLst/>
          </a:prstGeom>
        </p:spPr>
        <p:txBody>
          <a:bodyPr wrap="square">
            <a:spAutoFit/>
          </a:bodyPr>
          <a:lstStyle/>
          <a:p>
            <a:pPr algn="just">
              <a:lnSpc>
                <a:spcPct val="150000"/>
              </a:lnSpc>
              <a:buClr>
                <a:srgbClr val="C00000"/>
              </a:buClr>
            </a:pPr>
            <a:r>
              <a:rPr lang="tr-TR" altLang="en-US" sz="2200" dirty="0" smtClean="0"/>
              <a:t>     Kaynaktan </a:t>
            </a:r>
            <a:r>
              <a:rPr lang="tr-TR" altLang="en-US" sz="2200" dirty="0"/>
              <a:t>bir pompa aracılığı ile alınan su, kapalı boru hatları içerisinde basınçlı olarak sulama alanına kadar iletilir. Alanda belirli aralıklarla yerleştirilmiş yağmurlama başlıkları aracılığı ile önce atmosfere verilir. Buradan toprak yüzeyine düşer, infiltrasyonla toprak içerisine girer ve kök bölgesinde depolanır. </a:t>
            </a:r>
            <a:endParaRPr lang="tr-TR" sz="2200" dirty="0"/>
          </a:p>
        </p:txBody>
      </p:sp>
      <p:sp>
        <p:nvSpPr>
          <p:cNvPr id="6" name="Rectangle 5"/>
          <p:cNvSpPr/>
          <p:nvPr/>
        </p:nvSpPr>
        <p:spPr>
          <a:xfrm>
            <a:off x="840658" y="3998163"/>
            <a:ext cx="4907525" cy="1615827"/>
          </a:xfrm>
          <a:prstGeom prst="rect">
            <a:avLst/>
          </a:prstGeom>
        </p:spPr>
        <p:txBody>
          <a:bodyPr wrap="square">
            <a:spAutoFit/>
          </a:bodyPr>
          <a:lstStyle/>
          <a:p>
            <a:pPr algn="just">
              <a:lnSpc>
                <a:spcPct val="150000"/>
              </a:lnSpc>
              <a:buClr>
                <a:srgbClr val="C00000"/>
              </a:buClr>
            </a:pPr>
            <a:r>
              <a:rPr lang="tr-TR" altLang="en-US" sz="2200" dirty="0" smtClean="0"/>
              <a:t>      Bu </a:t>
            </a:r>
            <a:r>
              <a:rPr lang="tr-TR" altLang="en-US" sz="2200" dirty="0"/>
              <a:t>aşamada ortaya çıkan görüntü doğal yağmura benzetildiğinden yönteme </a:t>
            </a:r>
            <a:r>
              <a:rPr lang="tr-TR" altLang="en-US" sz="2200" dirty="0">
                <a:solidFill>
                  <a:srgbClr val="C00000"/>
                </a:solidFill>
              </a:rPr>
              <a:t>yağmurlama sulama </a:t>
            </a:r>
            <a:r>
              <a:rPr lang="tr-TR" altLang="en-US" sz="2200" dirty="0"/>
              <a:t>adı verilir</a:t>
            </a:r>
            <a:r>
              <a:rPr lang="tr-TR" altLang="en-US" sz="2200" dirty="0" smtClean="0"/>
              <a:t>.</a:t>
            </a:r>
            <a:endParaRPr lang="tr-TR" altLang="en-US" sz="2200" dirty="0"/>
          </a:p>
        </p:txBody>
      </p:sp>
    </p:spTree>
    <p:extLst>
      <p:ext uri="{BB962C8B-B14F-4D97-AF65-F5344CB8AC3E}">
        <p14:creationId xmlns:p14="http://schemas.microsoft.com/office/powerpoint/2010/main" val="129077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69507"/>
            <a:ext cx="8839966" cy="4505334"/>
          </a:xfrm>
          <a:prstGeom prst="rect">
            <a:avLst/>
          </a:prstGeom>
        </p:spPr>
      </p:pic>
      <p:sp>
        <p:nvSpPr>
          <p:cNvPr id="5" name="Rectangle 4"/>
          <p:cNvSpPr/>
          <p:nvPr/>
        </p:nvSpPr>
        <p:spPr>
          <a:xfrm>
            <a:off x="855405" y="1023137"/>
            <a:ext cx="7713408" cy="707886"/>
          </a:xfrm>
          <a:prstGeom prst="rect">
            <a:avLst/>
          </a:prstGeom>
        </p:spPr>
        <p:txBody>
          <a:bodyPr wrap="square">
            <a:spAutoFit/>
          </a:bodyPr>
          <a:lstStyle/>
          <a:p>
            <a:pPr>
              <a:buClr>
                <a:srgbClr val="C00000"/>
              </a:buClr>
            </a:pPr>
            <a:r>
              <a:rPr lang="tr-TR" altLang="en-US" sz="2000" dirty="0">
                <a:latin typeface="Times New Roman" panose="02020603050405020304" pitchFamily="18" charset="0"/>
                <a:cs typeface="Times New Roman" panose="02020603050405020304" pitchFamily="18" charset="0"/>
              </a:rPr>
              <a:t> </a:t>
            </a:r>
            <a:r>
              <a:rPr lang="tr-TR" altLang="en-US" sz="2000" dirty="0" smtClean="0">
                <a:latin typeface="Times New Roman" panose="02020603050405020304" pitchFamily="18" charset="0"/>
                <a:cs typeface="Times New Roman" panose="02020603050405020304" pitchFamily="18" charset="0"/>
              </a:rPr>
              <a:t>   Tipik </a:t>
            </a:r>
            <a:r>
              <a:rPr lang="tr-TR" altLang="en-US" sz="2000" dirty="0">
                <a:latin typeface="Times New Roman" panose="02020603050405020304" pitchFamily="18" charset="0"/>
                <a:cs typeface="Times New Roman" panose="02020603050405020304" pitchFamily="18" charset="0"/>
              </a:rPr>
              <a:t>bir yağmurlama sulama sistemi: pompa birimi, boru </a:t>
            </a:r>
            <a:r>
              <a:rPr lang="tr-TR" altLang="en-US" sz="2000" dirty="0" smtClean="0">
                <a:latin typeface="Times New Roman" panose="02020603050405020304" pitchFamily="18" charset="0"/>
                <a:cs typeface="Times New Roman" panose="02020603050405020304" pitchFamily="18" charset="0"/>
              </a:rPr>
              <a:t>hatları (ana </a:t>
            </a:r>
            <a:r>
              <a:rPr lang="tr-TR" altLang="en-US" sz="2000" dirty="0">
                <a:latin typeface="Times New Roman" panose="02020603050405020304" pitchFamily="18" charset="0"/>
                <a:cs typeface="Times New Roman" panose="02020603050405020304" pitchFamily="18" charset="0"/>
              </a:rPr>
              <a:t>boru, lateral ve fittingsler) ve yağmurlama başlıklarından oluşur.</a:t>
            </a:r>
          </a:p>
        </p:txBody>
      </p:sp>
    </p:spTree>
    <p:extLst>
      <p:ext uri="{BB962C8B-B14F-4D97-AF65-F5344CB8AC3E}">
        <p14:creationId xmlns:p14="http://schemas.microsoft.com/office/powerpoint/2010/main" val="501536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6332" y="1550052"/>
            <a:ext cx="7886700" cy="4351338"/>
          </a:xfrm>
        </p:spPr>
        <p:txBody>
          <a:bodyPr>
            <a:normAutofit/>
          </a:bodyPr>
          <a:lstStyle/>
          <a:p>
            <a:pPr marL="0" indent="0" algn="ctr">
              <a:lnSpc>
                <a:spcPct val="150000"/>
              </a:lnSpc>
              <a:buNone/>
              <a:defRPr/>
            </a:pPr>
            <a:r>
              <a:rPr lang="tr-TR" altLang="en-US" b="1" dirty="0">
                <a:latin typeface="Courier New" panose="02070309020205020404" pitchFamily="49" charset="0"/>
              </a:rPr>
              <a:t>“Kendine usta diyebilmen için; önce ustanı geçeceksin, sonra seni geçecek bir öğrenci yetiştireceksin.” </a:t>
            </a:r>
          </a:p>
          <a:p>
            <a:pPr marL="0" indent="0" algn="ctr">
              <a:buNone/>
              <a:defRPr/>
            </a:pPr>
            <a:endParaRPr lang="tr-TR" altLang="en-US" b="1" dirty="0">
              <a:latin typeface="Courier New" panose="02070309020205020404" pitchFamily="49" charset="0"/>
            </a:endParaRPr>
          </a:p>
          <a:p>
            <a:pPr marL="0" indent="0" algn="r">
              <a:buNone/>
              <a:defRPr/>
            </a:pPr>
            <a:r>
              <a:rPr lang="tr-TR" altLang="en-US" b="1" dirty="0">
                <a:latin typeface="Courier New" panose="02070309020205020404" pitchFamily="49" charset="0"/>
              </a:rPr>
              <a:t>-Japon Atasözü </a:t>
            </a:r>
          </a:p>
          <a:p>
            <a:pPr>
              <a:defRPr/>
            </a:pPr>
            <a:endParaRPr lang="tr-TR" dirty="0"/>
          </a:p>
          <a:p>
            <a:pPr marL="0" indent="0" algn="ctr">
              <a:lnSpc>
                <a:spcPct val="150000"/>
              </a:lnSpc>
              <a:buNone/>
              <a:defRPr/>
            </a:pPr>
            <a:endParaRPr lang="tr-TR" dirty="0"/>
          </a:p>
        </p:txBody>
      </p:sp>
    </p:spTree>
    <p:extLst>
      <p:ext uri="{BB962C8B-B14F-4D97-AF65-F5344CB8AC3E}">
        <p14:creationId xmlns:p14="http://schemas.microsoft.com/office/powerpoint/2010/main" val="338025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0330" y="1124320"/>
            <a:ext cx="8236973" cy="5493812"/>
          </a:xfrm>
          <a:prstGeom prst="rect">
            <a:avLst/>
          </a:prstGeom>
        </p:spPr>
        <p:txBody>
          <a:bodyPr wrap="square">
            <a:spAutoFit/>
          </a:bodyPr>
          <a:lstStyle/>
          <a:p>
            <a:pPr marL="514350" indent="-514350">
              <a:lnSpc>
                <a:spcPct val="150000"/>
              </a:lnSpc>
              <a:buClr>
                <a:srgbClr val="C00000"/>
              </a:buClr>
              <a:buNone/>
            </a:pPr>
            <a:r>
              <a:rPr lang="tr-TR" altLang="en-US" dirty="0">
                <a:solidFill>
                  <a:srgbClr val="C00000"/>
                </a:solidFill>
                <a:latin typeface="Times New Roman" panose="02020603050405020304" pitchFamily="18" charset="0"/>
                <a:cs typeface="Times New Roman" panose="02020603050405020304" pitchFamily="18" charset="0"/>
              </a:rPr>
              <a:t>1.</a:t>
            </a:r>
            <a:r>
              <a:rPr lang="tr-TR" altLang="en-US" dirty="0">
                <a:latin typeface="Times New Roman" panose="02020603050405020304" pitchFamily="18" charset="0"/>
                <a:cs typeface="Times New Roman" panose="02020603050405020304" pitchFamily="18" charset="0"/>
              </a:rPr>
              <a:t> Tesviye gerektirmez.</a:t>
            </a:r>
          </a:p>
          <a:p>
            <a:pPr marL="514350" indent="-514350">
              <a:lnSpc>
                <a:spcPct val="150000"/>
              </a:lnSpc>
              <a:buClr>
                <a:srgbClr val="C00000"/>
              </a:buClr>
              <a:buNone/>
            </a:pPr>
            <a:r>
              <a:rPr lang="tr-TR" altLang="en-US" dirty="0">
                <a:solidFill>
                  <a:srgbClr val="C00000"/>
                </a:solidFill>
                <a:latin typeface="Times New Roman" panose="02020603050405020304" pitchFamily="18" charset="0"/>
                <a:cs typeface="Times New Roman" panose="02020603050405020304" pitchFamily="18" charset="0"/>
              </a:rPr>
              <a:t>2.</a:t>
            </a:r>
            <a:r>
              <a:rPr lang="tr-TR" altLang="en-US" dirty="0">
                <a:latin typeface="Times New Roman" panose="02020603050405020304" pitchFamily="18" charset="0"/>
                <a:cs typeface="Times New Roman" panose="02020603050405020304" pitchFamily="18" charset="0"/>
              </a:rPr>
              <a:t> Su alma hızı yüksek hafif bünyeli topraklarda yüksek bir sulama randımanı verir.</a:t>
            </a:r>
          </a:p>
          <a:p>
            <a:pPr marL="514350" indent="-514350">
              <a:lnSpc>
                <a:spcPct val="150000"/>
              </a:lnSpc>
              <a:buNone/>
            </a:pPr>
            <a:r>
              <a:rPr lang="tr-TR" altLang="en-US" dirty="0">
                <a:solidFill>
                  <a:srgbClr val="C00000"/>
                </a:solidFill>
                <a:latin typeface="Times New Roman" panose="02020603050405020304" pitchFamily="18" charset="0"/>
                <a:cs typeface="Times New Roman" panose="02020603050405020304" pitchFamily="18" charset="0"/>
              </a:rPr>
              <a:t>3. </a:t>
            </a:r>
            <a:r>
              <a:rPr lang="tr-TR" altLang="en-US" dirty="0">
                <a:latin typeface="Times New Roman" panose="02020603050405020304" pitchFamily="18" charset="0"/>
                <a:cs typeface="Times New Roman" panose="02020603050405020304" pitchFamily="18" charset="0"/>
              </a:rPr>
              <a:t>Sığ topraklarda kontrollü bir sulama yapılır.(taban suyu yükseltmeksizin)</a:t>
            </a:r>
          </a:p>
          <a:p>
            <a:pPr marL="514350" indent="-514350">
              <a:lnSpc>
                <a:spcPct val="150000"/>
              </a:lnSpc>
              <a:buNone/>
            </a:pPr>
            <a:r>
              <a:rPr lang="tr-TR" altLang="en-US" dirty="0">
                <a:solidFill>
                  <a:srgbClr val="C00000"/>
                </a:solidFill>
                <a:latin typeface="Times New Roman" panose="02020603050405020304" pitchFamily="18" charset="0"/>
                <a:cs typeface="Times New Roman" panose="02020603050405020304" pitchFamily="18" charset="0"/>
              </a:rPr>
              <a:t>4. </a:t>
            </a:r>
            <a:r>
              <a:rPr lang="tr-TR" altLang="en-US" dirty="0">
                <a:latin typeface="Times New Roman" panose="02020603050405020304" pitchFamily="18" charset="0"/>
                <a:cs typeface="Times New Roman" panose="02020603050405020304" pitchFamily="18" charset="0"/>
              </a:rPr>
              <a:t>Eş su dağılım yeknesaklığı dolayısıyla su uygulama randımanının yüksek olması mevcut su ile daha geniş alanların sulanmasını etkin kılar.</a:t>
            </a:r>
          </a:p>
          <a:p>
            <a:pPr marL="514350" indent="-514350">
              <a:lnSpc>
                <a:spcPct val="150000"/>
              </a:lnSpc>
              <a:buNone/>
            </a:pPr>
            <a:r>
              <a:rPr lang="tr-TR" altLang="en-US" dirty="0">
                <a:solidFill>
                  <a:srgbClr val="C00000"/>
                </a:solidFill>
                <a:latin typeface="Times New Roman" panose="02020603050405020304" pitchFamily="18" charset="0"/>
                <a:cs typeface="Times New Roman" panose="02020603050405020304" pitchFamily="18" charset="0"/>
              </a:rPr>
              <a:t>5.</a:t>
            </a:r>
            <a:r>
              <a:rPr lang="tr-TR" altLang="en-US" dirty="0">
                <a:latin typeface="Times New Roman" panose="02020603050405020304" pitchFamily="18" charset="0"/>
                <a:cs typeface="Times New Roman" panose="02020603050405020304" pitchFamily="18" charset="0"/>
              </a:rPr>
              <a:t> İyi bir projeleme ve işletim ile erozyon sorunu ortadan kalkar.</a:t>
            </a:r>
          </a:p>
          <a:p>
            <a:pPr marL="514350" indent="-514350">
              <a:lnSpc>
                <a:spcPct val="150000"/>
              </a:lnSpc>
              <a:buNone/>
            </a:pPr>
            <a:r>
              <a:rPr lang="tr-TR" altLang="en-US" dirty="0">
                <a:solidFill>
                  <a:srgbClr val="C00000"/>
                </a:solidFill>
                <a:latin typeface="Times New Roman" panose="02020603050405020304" pitchFamily="18" charset="0"/>
                <a:cs typeface="Times New Roman" panose="02020603050405020304" pitchFamily="18" charset="0"/>
              </a:rPr>
              <a:t>6. </a:t>
            </a:r>
            <a:r>
              <a:rPr lang="tr-TR" altLang="en-US" dirty="0">
                <a:latin typeface="Times New Roman" panose="02020603050405020304" pitchFamily="18" charset="0"/>
                <a:cs typeface="Times New Roman" panose="02020603050405020304" pitchFamily="18" charset="0"/>
              </a:rPr>
              <a:t>Borular genellikle gömülü olduğundan, yüzeyde olsalar bile az yer kapladıklarından (kanallara göre) tarım dışı alanlar azalır ve tarımsal işler kolaylaşır.</a:t>
            </a:r>
          </a:p>
          <a:p>
            <a:pPr marL="514350" indent="-514350">
              <a:lnSpc>
                <a:spcPct val="150000"/>
              </a:lnSpc>
              <a:buNone/>
            </a:pPr>
            <a:r>
              <a:rPr lang="tr-TR" altLang="en-US" dirty="0">
                <a:solidFill>
                  <a:srgbClr val="C00000"/>
                </a:solidFill>
                <a:latin typeface="Times New Roman" panose="02020603050405020304" pitchFamily="18" charset="0"/>
                <a:cs typeface="Times New Roman" panose="02020603050405020304" pitchFamily="18" charset="0"/>
              </a:rPr>
              <a:t>7</a:t>
            </a:r>
            <a:r>
              <a:rPr lang="tr-TR" altLang="en-US" dirty="0" smtClean="0">
                <a:solidFill>
                  <a:srgbClr val="C00000"/>
                </a:solidFill>
                <a:latin typeface="Times New Roman" panose="02020603050405020304" pitchFamily="18" charset="0"/>
                <a:cs typeface="Times New Roman" panose="02020603050405020304" pitchFamily="18" charset="0"/>
              </a:rPr>
              <a:t>. </a:t>
            </a:r>
            <a:r>
              <a:rPr lang="tr-TR" altLang="en-US" dirty="0">
                <a:latin typeface="Times New Roman" panose="02020603050405020304" pitchFamily="18" charset="0"/>
                <a:cs typeface="Times New Roman" panose="02020603050405020304" pitchFamily="18" charset="0"/>
              </a:rPr>
              <a:t>Ticari gübreler ve tarımsal mücadele ilaçları sistem ile verilebilir.</a:t>
            </a:r>
          </a:p>
          <a:p>
            <a:pPr marL="514350" indent="-514350">
              <a:lnSpc>
                <a:spcPct val="150000"/>
              </a:lnSpc>
              <a:buNone/>
            </a:pPr>
            <a:r>
              <a:rPr lang="tr-TR" altLang="en-US" dirty="0" smtClean="0">
                <a:solidFill>
                  <a:srgbClr val="C00000"/>
                </a:solidFill>
                <a:latin typeface="Times New Roman" panose="02020603050405020304" pitchFamily="18" charset="0"/>
                <a:cs typeface="Times New Roman" panose="02020603050405020304" pitchFamily="18" charset="0"/>
              </a:rPr>
              <a:t>8. </a:t>
            </a:r>
            <a:r>
              <a:rPr lang="tr-TR" altLang="en-US" dirty="0">
                <a:latin typeface="Times New Roman" panose="02020603050405020304" pitchFamily="18" charset="0"/>
                <a:cs typeface="Times New Roman" panose="02020603050405020304" pitchFamily="18" charset="0"/>
              </a:rPr>
              <a:t>Meyve ağaçları kısa süreli periyotlarla dondan korunur</a:t>
            </a:r>
            <a:r>
              <a:rPr lang="tr-TR" altLang="en-US" dirty="0" smtClean="0">
                <a:latin typeface="Times New Roman" panose="02020603050405020304" pitchFamily="18" charset="0"/>
                <a:cs typeface="Times New Roman" panose="02020603050405020304" pitchFamily="18" charset="0"/>
              </a:rPr>
              <a:t>.</a:t>
            </a:r>
          </a:p>
          <a:p>
            <a:pPr marL="514350" indent="-514350">
              <a:lnSpc>
                <a:spcPct val="150000"/>
              </a:lnSpc>
            </a:pPr>
            <a:r>
              <a:rPr lang="tr-TR" altLang="en-US" dirty="0" smtClean="0">
                <a:solidFill>
                  <a:srgbClr val="C00000"/>
                </a:solidFill>
                <a:latin typeface="Times New Roman" panose="02020603050405020304" pitchFamily="18" charset="0"/>
                <a:cs typeface="Times New Roman" panose="02020603050405020304" pitchFamily="18" charset="0"/>
              </a:rPr>
              <a:t>9. </a:t>
            </a:r>
            <a:r>
              <a:rPr lang="tr-TR" altLang="en-US" dirty="0" smtClean="0">
                <a:latin typeface="Times New Roman" panose="02020603050405020304" pitchFamily="18" charset="0"/>
                <a:cs typeface="Times New Roman" panose="02020603050405020304" pitchFamily="18" charset="0"/>
              </a:rPr>
              <a:t>Sulama </a:t>
            </a:r>
            <a:r>
              <a:rPr lang="tr-TR" altLang="en-US" dirty="0">
                <a:latin typeface="Times New Roman" panose="02020603050405020304" pitchFamily="18" charset="0"/>
                <a:cs typeface="Times New Roman" panose="02020603050405020304" pitchFamily="18" charset="0"/>
              </a:rPr>
              <a:t>işçiliği giderleri daha azdır.</a:t>
            </a:r>
          </a:p>
          <a:p>
            <a:pPr marL="514350" indent="-514350">
              <a:lnSpc>
                <a:spcPct val="150000"/>
              </a:lnSpc>
              <a:buNone/>
            </a:pPr>
            <a:endParaRPr lang="tr-TR" altLang="en-US" dirty="0">
              <a:latin typeface="Times New Roman" panose="02020603050405020304" pitchFamily="18" charset="0"/>
              <a:cs typeface="Times New Roman" panose="02020603050405020304" pitchFamily="18" charset="0"/>
            </a:endParaRPr>
          </a:p>
          <a:p>
            <a:pPr>
              <a:lnSpc>
                <a:spcPct val="150000"/>
              </a:lnSpc>
            </a:pPr>
            <a:endParaRPr lang="tr-TR" dirty="0"/>
          </a:p>
        </p:txBody>
      </p:sp>
      <p:sp>
        <p:nvSpPr>
          <p:cNvPr id="7" name="Rectangle 6"/>
          <p:cNvSpPr/>
          <p:nvPr/>
        </p:nvSpPr>
        <p:spPr>
          <a:xfrm>
            <a:off x="147484" y="465951"/>
            <a:ext cx="8760542" cy="461665"/>
          </a:xfrm>
          <a:prstGeom prst="rect">
            <a:avLst/>
          </a:prstGeom>
        </p:spPr>
        <p:txBody>
          <a:bodyPr wrap="square">
            <a:spAutoFit/>
          </a:bodyPr>
          <a:lstStyle/>
          <a:p>
            <a:pPr algn="ctr"/>
            <a:r>
              <a:rPr lang="tr-TR" altLang="en-US" sz="2400" dirty="0">
                <a:solidFill>
                  <a:srgbClr val="C00000"/>
                </a:solidFill>
                <a:latin typeface="Times New Roman" panose="02020603050405020304" pitchFamily="18" charset="0"/>
                <a:cs typeface="Times New Roman" panose="02020603050405020304" pitchFamily="18" charset="0"/>
              </a:rPr>
              <a:t>Yağmurlama Sulama Yönteminin Üstünlükleri</a:t>
            </a:r>
            <a:endParaRPr lang="tr-TR" sz="2400" dirty="0"/>
          </a:p>
        </p:txBody>
      </p:sp>
      <p:sp>
        <p:nvSpPr>
          <p:cNvPr id="8" name="Flowchart: Connector 7"/>
          <p:cNvSpPr/>
          <p:nvPr/>
        </p:nvSpPr>
        <p:spPr>
          <a:xfrm>
            <a:off x="6430297" y="4218039"/>
            <a:ext cx="2713703" cy="2625213"/>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240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484" y="556832"/>
            <a:ext cx="8834284" cy="461665"/>
          </a:xfrm>
          <a:prstGeom prst="rect">
            <a:avLst/>
          </a:prstGeom>
        </p:spPr>
        <p:txBody>
          <a:bodyPr wrap="square">
            <a:spAutoFit/>
          </a:bodyPr>
          <a:lstStyle/>
          <a:p>
            <a:pPr algn="ctr"/>
            <a:r>
              <a:rPr lang="tr-TR" altLang="en-US" sz="2400" dirty="0">
                <a:solidFill>
                  <a:srgbClr val="C00000"/>
                </a:solidFill>
                <a:latin typeface="Times New Roman" panose="02020603050405020304" pitchFamily="18" charset="0"/>
                <a:cs typeface="Times New Roman" panose="02020603050405020304" pitchFamily="18" charset="0"/>
              </a:rPr>
              <a:t>Yağmurlama Sulama Yönteminin Dezavantajları</a:t>
            </a:r>
            <a:endParaRPr lang="tr-TR" sz="2400" dirty="0"/>
          </a:p>
        </p:txBody>
      </p:sp>
      <p:sp>
        <p:nvSpPr>
          <p:cNvPr id="5" name="Rectangle 4"/>
          <p:cNvSpPr/>
          <p:nvPr/>
        </p:nvSpPr>
        <p:spPr>
          <a:xfrm>
            <a:off x="442452" y="1279505"/>
            <a:ext cx="8185356" cy="4619854"/>
          </a:xfrm>
          <a:prstGeom prst="rect">
            <a:avLst/>
          </a:prstGeom>
        </p:spPr>
        <p:txBody>
          <a:bodyPr wrap="square">
            <a:spAutoFit/>
          </a:bodyPr>
          <a:lstStyle/>
          <a:p>
            <a:pPr marL="514350" indent="-514350">
              <a:lnSpc>
                <a:spcPct val="150000"/>
              </a:lnSpc>
              <a:buClr>
                <a:srgbClr val="C00000"/>
              </a:buClr>
              <a:buFontTx/>
              <a:buAutoNum type="arabicPeriod"/>
            </a:pPr>
            <a:r>
              <a:rPr lang="tr-TR" altLang="en-US" dirty="0">
                <a:latin typeface="Times New Roman" panose="02020603050405020304" pitchFamily="18" charset="0"/>
                <a:cs typeface="Times New Roman" panose="02020603050405020304" pitchFamily="18" charset="0"/>
              </a:rPr>
              <a:t>İlk yatırım masrafları oldukça yüksektir.</a:t>
            </a:r>
          </a:p>
          <a:p>
            <a:pPr marL="514350" indent="-514350">
              <a:lnSpc>
                <a:spcPct val="150000"/>
              </a:lnSpc>
              <a:buClr>
                <a:srgbClr val="C00000"/>
              </a:buClr>
              <a:buFontTx/>
              <a:buAutoNum type="arabicPeriod"/>
            </a:pPr>
            <a:r>
              <a:rPr lang="tr-TR" altLang="en-US" dirty="0">
                <a:latin typeface="Times New Roman" panose="02020603050405020304" pitchFamily="18" charset="0"/>
                <a:cs typeface="Times New Roman" panose="02020603050405020304" pitchFamily="18" charset="0"/>
              </a:rPr>
              <a:t>İşletme basıncı genellikle bir pompa aracılığıyla sağlandığından işletme giderleri yüksektir.</a:t>
            </a:r>
          </a:p>
          <a:p>
            <a:pPr marL="514350" indent="-514350">
              <a:lnSpc>
                <a:spcPct val="150000"/>
              </a:lnSpc>
              <a:buClr>
                <a:srgbClr val="C00000"/>
              </a:buClr>
              <a:buFontTx/>
              <a:buAutoNum type="arabicPeriod"/>
            </a:pPr>
            <a:r>
              <a:rPr lang="tr-TR" altLang="en-US" dirty="0">
                <a:latin typeface="Times New Roman" panose="02020603050405020304" pitchFamily="18" charset="0"/>
                <a:cs typeface="Times New Roman" panose="02020603050405020304" pitchFamily="18" charset="0"/>
              </a:rPr>
              <a:t>Özellikle rüzgar hızının yüksek olduğu bölgelerde su dağılımı olumsuz yönde etkilenir. Bu olumsuzluk olanaklar el veriyor ise laterallerin rüzgar esiş yönüne dik yerleştirilmesiyle veya rüzgarsız saatlerde sulama yapılması ile giderilebilir. Ayrıca, rüzgar hızına daha az duyarlı düşük fırlatma açılı yağmurlama başlıklarının kullanılması sorunu belirli ölçüde azaltır.</a:t>
            </a:r>
          </a:p>
          <a:p>
            <a:pPr marL="514350" indent="-514350">
              <a:lnSpc>
                <a:spcPct val="150000"/>
              </a:lnSpc>
              <a:buClr>
                <a:srgbClr val="C00000"/>
              </a:buClr>
              <a:buFontTx/>
              <a:buAutoNum type="arabicPeriod"/>
            </a:pPr>
            <a:r>
              <a:rPr lang="tr-TR" altLang="en-US" dirty="0">
                <a:latin typeface="Times New Roman" panose="02020603050405020304" pitchFamily="18" charset="0"/>
                <a:cs typeface="Times New Roman" panose="02020603050405020304" pitchFamily="18" charset="0"/>
              </a:rPr>
              <a:t>Sıcaklığın yüksek olduğu yörelerde yüksek buharlaşma </a:t>
            </a:r>
            <a:r>
              <a:rPr lang="tr-TR" altLang="en-US" dirty="0" smtClean="0">
                <a:latin typeface="Times New Roman" panose="02020603050405020304" pitchFamily="18" charset="0"/>
                <a:cs typeface="Times New Roman" panose="02020603050405020304" pitchFamily="18" charset="0"/>
              </a:rPr>
              <a:t>sulama </a:t>
            </a:r>
          </a:p>
          <a:p>
            <a:pPr>
              <a:lnSpc>
                <a:spcPct val="150000"/>
              </a:lnSpc>
              <a:buClr>
                <a:srgbClr val="C00000"/>
              </a:buClr>
            </a:pPr>
            <a:r>
              <a:rPr lang="tr-TR" altLang="en-US" dirty="0" smtClean="0">
                <a:latin typeface="Times New Roman" panose="02020603050405020304" pitchFamily="18" charset="0"/>
                <a:cs typeface="Times New Roman" panose="02020603050405020304" pitchFamily="18" charset="0"/>
              </a:rPr>
              <a:t>        randımanını </a:t>
            </a:r>
            <a:r>
              <a:rPr lang="tr-TR" altLang="en-US" dirty="0">
                <a:latin typeface="Times New Roman" panose="02020603050405020304" pitchFamily="18" charset="0"/>
                <a:cs typeface="Times New Roman" panose="02020603050405020304" pitchFamily="18" charset="0"/>
              </a:rPr>
              <a:t>azaltır. Bu sorun gece sulamaları ile giderilebilir.</a:t>
            </a:r>
          </a:p>
          <a:p>
            <a:pPr>
              <a:lnSpc>
                <a:spcPct val="150000"/>
              </a:lnSpc>
            </a:pPr>
            <a:endParaRPr lang="tr-TR" dirty="0"/>
          </a:p>
        </p:txBody>
      </p:sp>
      <p:sp>
        <p:nvSpPr>
          <p:cNvPr id="7" name="Flowchart: Connector 6"/>
          <p:cNvSpPr/>
          <p:nvPr/>
        </p:nvSpPr>
        <p:spPr>
          <a:xfrm>
            <a:off x="6622026" y="4350774"/>
            <a:ext cx="2521975" cy="2507226"/>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9000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7420" y="1018497"/>
            <a:ext cx="8126361" cy="5493812"/>
          </a:xfrm>
          <a:prstGeom prst="rect">
            <a:avLst/>
          </a:prstGeom>
        </p:spPr>
        <p:txBody>
          <a:bodyPr wrap="square">
            <a:spAutoFit/>
          </a:bodyPr>
          <a:lstStyle/>
          <a:p>
            <a:pPr marL="514350" indent="-514350">
              <a:lnSpc>
                <a:spcPct val="150000"/>
              </a:lnSpc>
              <a:buClr>
                <a:srgbClr val="C00000"/>
              </a:buClr>
              <a:buFontTx/>
              <a:buAutoNum type="arabicPeriod" startAt="5"/>
            </a:pPr>
            <a:r>
              <a:rPr lang="tr-TR" altLang="en-US" dirty="0"/>
              <a:t>Özellikle bazı bitkilerde tozlaşma döneminde yapılan sulamalar döllenmeyi olumsuz yönde etkiler. Bu nedenle sulama programlarının anılan dönemde sulama yapılmayacak biçimde düzenlenmesi önemlidir.</a:t>
            </a:r>
          </a:p>
          <a:p>
            <a:pPr marL="514350" indent="-514350">
              <a:lnSpc>
                <a:spcPct val="150000"/>
              </a:lnSpc>
              <a:buClr>
                <a:srgbClr val="C00000"/>
              </a:buClr>
              <a:buFontTx/>
              <a:buAutoNum type="arabicPeriod" startAt="5"/>
            </a:pPr>
            <a:r>
              <a:rPr lang="tr-TR" altLang="en-US" dirty="0"/>
              <a:t>Bitkinin toprak  üstü  aksamı ıslatıldığından  ayrıca havanın bağıl nemi yükseldiğinden hastalık ve zararlıların yayılma performansı artar.</a:t>
            </a:r>
          </a:p>
          <a:p>
            <a:pPr marL="514350" indent="-514350">
              <a:lnSpc>
                <a:spcPct val="150000"/>
              </a:lnSpc>
              <a:buClr>
                <a:srgbClr val="C00000"/>
              </a:buClr>
              <a:buFontTx/>
              <a:buAutoNum type="arabicPeriod" startAt="5"/>
            </a:pPr>
            <a:r>
              <a:rPr lang="tr-TR" altLang="en-US" dirty="0"/>
              <a:t>Özellikle öğle saatinde sulamanın bitirilmesi koşulunda yaprak yüzeyinde kalan su zerrecikleri birer mercek gibi çalışarak yaprakların zarar görmesine neden olur. Bu sorun sulamanın akşam saatlerine doğru bitirilmesiyle giderilebilir.</a:t>
            </a:r>
          </a:p>
          <a:p>
            <a:pPr marL="514350" indent="-514350">
              <a:lnSpc>
                <a:spcPct val="150000"/>
              </a:lnSpc>
              <a:buClr>
                <a:srgbClr val="C00000"/>
              </a:buClr>
              <a:buFontTx/>
              <a:buAutoNum type="arabicPeriod" startAt="5"/>
            </a:pPr>
            <a:r>
              <a:rPr lang="tr-TR" altLang="en-US" dirty="0"/>
              <a:t>Bir önceki maddede değinilen sorun özellikle tuzlu su </a:t>
            </a:r>
            <a:endParaRPr lang="tr-TR" altLang="en-US" dirty="0" smtClean="0"/>
          </a:p>
          <a:p>
            <a:pPr>
              <a:lnSpc>
                <a:spcPct val="150000"/>
              </a:lnSpc>
              <a:buClr>
                <a:srgbClr val="C00000"/>
              </a:buClr>
            </a:pPr>
            <a:r>
              <a:rPr lang="tr-TR" altLang="en-US" dirty="0" smtClean="0"/>
              <a:t>koşullarında </a:t>
            </a:r>
            <a:r>
              <a:rPr lang="tr-TR" altLang="en-US" dirty="0"/>
              <a:t>daha da artar. Bu nedenle, T1 ve T2  sınıfındaki </a:t>
            </a:r>
            <a:endParaRPr lang="tr-TR" altLang="en-US" dirty="0" smtClean="0"/>
          </a:p>
          <a:p>
            <a:pPr>
              <a:lnSpc>
                <a:spcPct val="150000"/>
              </a:lnSpc>
              <a:buClr>
                <a:srgbClr val="C00000"/>
              </a:buClr>
            </a:pPr>
            <a:r>
              <a:rPr lang="tr-TR" altLang="en-US" dirty="0" smtClean="0"/>
              <a:t>sular </a:t>
            </a:r>
            <a:r>
              <a:rPr lang="tr-TR" altLang="en-US" dirty="0"/>
              <a:t>dışında kalan suların yağmurlama sulamada kullanılması </a:t>
            </a:r>
            <a:endParaRPr lang="tr-TR" altLang="en-US" dirty="0" smtClean="0"/>
          </a:p>
          <a:p>
            <a:pPr>
              <a:lnSpc>
                <a:spcPct val="150000"/>
              </a:lnSpc>
              <a:buClr>
                <a:srgbClr val="C00000"/>
              </a:buClr>
            </a:pPr>
            <a:r>
              <a:rPr lang="tr-TR" altLang="en-US" dirty="0" smtClean="0"/>
              <a:t>önerilmez</a:t>
            </a:r>
            <a:r>
              <a:rPr lang="tr-TR" altLang="en-US" dirty="0"/>
              <a:t>.</a:t>
            </a:r>
          </a:p>
          <a:p>
            <a:pPr>
              <a:lnSpc>
                <a:spcPct val="150000"/>
              </a:lnSpc>
            </a:pPr>
            <a:endParaRPr lang="tr-TR" dirty="0"/>
          </a:p>
        </p:txBody>
      </p:sp>
      <p:sp>
        <p:nvSpPr>
          <p:cNvPr id="7" name="Rectangle 6"/>
          <p:cNvSpPr/>
          <p:nvPr/>
        </p:nvSpPr>
        <p:spPr>
          <a:xfrm>
            <a:off x="147484" y="556832"/>
            <a:ext cx="8834284" cy="461665"/>
          </a:xfrm>
          <a:prstGeom prst="rect">
            <a:avLst/>
          </a:prstGeom>
        </p:spPr>
        <p:txBody>
          <a:bodyPr wrap="square">
            <a:spAutoFit/>
          </a:bodyPr>
          <a:lstStyle/>
          <a:p>
            <a:pPr algn="ctr"/>
            <a:r>
              <a:rPr lang="tr-TR" altLang="en-US" sz="2400" dirty="0">
                <a:solidFill>
                  <a:srgbClr val="C00000"/>
                </a:solidFill>
                <a:latin typeface="Times New Roman" panose="02020603050405020304" pitchFamily="18" charset="0"/>
                <a:cs typeface="Times New Roman" panose="02020603050405020304" pitchFamily="18" charset="0"/>
              </a:rPr>
              <a:t>Yağmurlama Sulama Yönteminin Dezavantajları</a:t>
            </a:r>
            <a:endParaRPr lang="tr-TR" sz="2400" dirty="0"/>
          </a:p>
        </p:txBody>
      </p:sp>
      <p:sp>
        <p:nvSpPr>
          <p:cNvPr id="8" name="Flowchart: Connector 7"/>
          <p:cNvSpPr/>
          <p:nvPr/>
        </p:nvSpPr>
        <p:spPr>
          <a:xfrm>
            <a:off x="6622026" y="4350774"/>
            <a:ext cx="2521975" cy="2507226"/>
          </a:xfrm>
          <a:prstGeom prst="flowChartConnector">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91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44" y="3244646"/>
            <a:ext cx="4527755" cy="3539613"/>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246" y="3244646"/>
            <a:ext cx="4483511" cy="353961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118" y="58995"/>
            <a:ext cx="7267185" cy="3121819"/>
          </a:xfrm>
          <a:prstGeom prst="rect">
            <a:avLst/>
          </a:prstGeom>
        </p:spPr>
      </p:pic>
    </p:spTree>
    <p:extLst>
      <p:ext uri="{BB962C8B-B14F-4D97-AF65-F5344CB8AC3E}">
        <p14:creationId xmlns:p14="http://schemas.microsoft.com/office/powerpoint/2010/main" val="232307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tr-TR"/>
          </a:p>
        </p:txBody>
      </p:sp>
      <p:sp>
        <p:nvSpPr>
          <p:cNvPr id="3" name="Subtitle 2"/>
          <p:cNvSpPr>
            <a:spLocks noGrp="1"/>
          </p:cNvSpPr>
          <p:nvPr>
            <p:ph type="subTitle" idx="1"/>
          </p:nvPr>
        </p:nvSpPr>
        <p:spPr/>
        <p:txBody>
          <a:bodyPr/>
          <a:lstStyle/>
          <a:p>
            <a:endParaRPr lang="tr-T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Rectangle 4"/>
          <p:cNvSpPr/>
          <p:nvPr/>
        </p:nvSpPr>
        <p:spPr>
          <a:xfrm>
            <a:off x="0" y="199535"/>
            <a:ext cx="9144000" cy="707886"/>
          </a:xfrm>
          <a:prstGeom prst="rect">
            <a:avLst/>
          </a:prstGeom>
          <a:solidFill>
            <a:srgbClr val="FFFFFF">
              <a:alpha val="47059"/>
            </a:srgbClr>
          </a:solidFill>
        </p:spPr>
        <p:txBody>
          <a:bodyPr wrap="square">
            <a:spAutoFit/>
          </a:bodyPr>
          <a:lstStyle/>
          <a:p>
            <a:pPr algn="ctr"/>
            <a:r>
              <a:rPr lang="tr-TR" sz="4000" b="1" dirty="0">
                <a:latin typeface="Times New Roman" panose="02020603050405020304" pitchFamily="18" charset="0"/>
                <a:cs typeface="Times New Roman" panose="02020603050405020304" pitchFamily="18" charset="0"/>
              </a:rPr>
              <a:t>DAMLA SULAMA YÖNTEMİ</a:t>
            </a:r>
            <a:endParaRPr lang="tr-TR" sz="4000" dirty="0"/>
          </a:p>
        </p:txBody>
      </p:sp>
    </p:spTree>
    <p:extLst>
      <p:ext uri="{BB962C8B-B14F-4D97-AF65-F5344CB8AC3E}">
        <p14:creationId xmlns:p14="http://schemas.microsoft.com/office/powerpoint/2010/main" val="401037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710" y="0"/>
            <a:ext cx="9512710" cy="6858000"/>
          </a:xfrm>
        </p:spPr>
      </p:pic>
      <p:sp>
        <p:nvSpPr>
          <p:cNvPr id="5" name="Rectangle 4"/>
          <p:cNvSpPr/>
          <p:nvPr/>
        </p:nvSpPr>
        <p:spPr>
          <a:xfrm>
            <a:off x="176981" y="4461183"/>
            <a:ext cx="8804788" cy="2215991"/>
          </a:xfrm>
          <a:prstGeom prst="rect">
            <a:avLst/>
          </a:prstGeom>
          <a:solidFill>
            <a:schemeClr val="tx1"/>
          </a:solidFill>
        </p:spPr>
        <p:txBody>
          <a:bodyPr wrap="square">
            <a:spAutoFit/>
          </a:bodyPr>
          <a:lstStyle/>
          <a:p>
            <a:pPr algn="ctr"/>
            <a:r>
              <a:rPr lang="en-US" altLang="tr-TR" sz="2300" dirty="0" err="1">
                <a:solidFill>
                  <a:schemeClr val="bg1"/>
                </a:solidFill>
                <a:latin typeface="Sitka Subheading" panose="02000505000000020004" pitchFamily="2" charset="0"/>
                <a:cs typeface="Times New Roman" panose="02020603050405020304" pitchFamily="18" charset="0"/>
              </a:rPr>
              <a:t>Damla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sulama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yönteminde</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temel</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ilke</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sık</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aralıkla</a:t>
            </a:r>
            <a:r>
              <a:rPr lang="en-US" altLang="tr-TR" sz="2300" dirty="0">
                <a:solidFill>
                  <a:schemeClr val="bg1"/>
                </a:solidFill>
                <a:latin typeface="Sitka Subheading" panose="02000505000000020004" pitchFamily="2" charset="0"/>
                <a:cs typeface="Times New Roman" panose="02020603050405020304" pitchFamily="18" charset="0"/>
              </a:rPr>
              <a:t> ve her </a:t>
            </a:r>
            <a:r>
              <a:rPr lang="en-US" altLang="tr-TR" sz="2300" dirty="0" err="1">
                <a:solidFill>
                  <a:schemeClr val="bg1"/>
                </a:solidFill>
                <a:latin typeface="Sitka Subheading" panose="02000505000000020004" pitchFamily="2" charset="0"/>
                <a:cs typeface="Times New Roman" panose="02020603050405020304" pitchFamily="18" charset="0"/>
              </a:rPr>
              <a:t>defasında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az</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miktarda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sulama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suyu</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uygulamaktır</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Yüksek</a:t>
            </a:r>
            <a:r>
              <a:rPr lang="en-US" altLang="tr-TR" sz="2300" dirty="0">
                <a:solidFill>
                  <a:schemeClr val="bg1"/>
                </a:solidFill>
                <a:latin typeface="Sitka Subheading" panose="02000505000000020004" pitchFamily="2" charset="0"/>
                <a:cs typeface="Times New Roman" panose="02020603050405020304" pitchFamily="18" charset="0"/>
              </a:rPr>
              <a:t> toprak nemi </a:t>
            </a:r>
            <a:r>
              <a:rPr lang="en-US" altLang="tr-TR" sz="2300" dirty="0" err="1">
                <a:solidFill>
                  <a:schemeClr val="bg1"/>
                </a:solidFill>
                <a:latin typeface="Sitka Subheading" panose="02000505000000020004" pitchFamily="2" charset="0"/>
                <a:cs typeface="Times New Roman" panose="02020603050405020304" pitchFamily="18" charset="0"/>
              </a:rPr>
              <a:t>düzeyinde</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sulamaya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başlanır</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Böylece</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yetiştirilen</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bitkide</a:t>
            </a:r>
            <a:r>
              <a:rPr lang="en-US" altLang="tr-TR" sz="2300" dirty="0">
                <a:solidFill>
                  <a:schemeClr val="bg1"/>
                </a:solidFill>
                <a:latin typeface="Sitka Subheading" panose="02000505000000020004" pitchFamily="2" charset="0"/>
                <a:cs typeface="Times New Roman" panose="02020603050405020304" pitchFamily="18" charset="0"/>
              </a:rPr>
              <a:t>, topraktaki </a:t>
            </a:r>
            <a:r>
              <a:rPr lang="en-US" altLang="tr-TR" sz="2300" dirty="0" err="1">
                <a:solidFill>
                  <a:schemeClr val="bg1"/>
                </a:solidFill>
                <a:latin typeface="Sitka Subheading" panose="02000505000000020004" pitchFamily="2" charset="0"/>
                <a:cs typeface="Times New Roman" panose="02020603050405020304" pitchFamily="18" charset="0"/>
              </a:rPr>
              <a:t>nem</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eksikliğinden</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kaynaklanan</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bir</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gerilim</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yaratılmaz</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Yalnızca</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yeterli</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düzeyde</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bitki</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köklerinin</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gelişmesini</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sağlayacak</a:t>
            </a:r>
            <a:r>
              <a:rPr lang="en-US" altLang="tr-TR" sz="2300" dirty="0">
                <a:solidFill>
                  <a:schemeClr val="bg1"/>
                </a:solidFill>
                <a:latin typeface="Sitka Subheading" panose="02000505000000020004" pitchFamily="2" charset="0"/>
                <a:cs typeface="Times New Roman" panose="02020603050405020304" pitchFamily="18" charset="0"/>
              </a:rPr>
              <a:t> </a:t>
            </a:r>
            <a:r>
              <a:rPr lang="en-US" altLang="tr-TR" sz="2300" dirty="0" err="1">
                <a:solidFill>
                  <a:schemeClr val="bg1"/>
                </a:solidFill>
                <a:latin typeface="Sitka Subheading" panose="02000505000000020004" pitchFamily="2" charset="0"/>
                <a:cs typeface="Times New Roman" panose="02020603050405020304" pitchFamily="18" charset="0"/>
              </a:rPr>
              <a:t>ortama</a:t>
            </a:r>
            <a:r>
              <a:rPr lang="en-US" altLang="tr-TR" sz="2300" dirty="0">
                <a:solidFill>
                  <a:schemeClr val="bg1"/>
                </a:solidFill>
                <a:latin typeface="Sitka Subheading" panose="02000505000000020004" pitchFamily="2" charset="0"/>
                <a:cs typeface="Times New Roman" panose="02020603050405020304" pitchFamily="18" charset="0"/>
              </a:rPr>
              <a:t> su </a:t>
            </a:r>
            <a:r>
              <a:rPr lang="en-US" altLang="tr-TR" sz="2300" dirty="0" err="1">
                <a:solidFill>
                  <a:schemeClr val="bg1"/>
                </a:solidFill>
                <a:latin typeface="Sitka Subheading" panose="02000505000000020004" pitchFamily="2" charset="0"/>
                <a:cs typeface="Times New Roman" panose="02020603050405020304" pitchFamily="18" charset="0"/>
              </a:rPr>
              <a:t>verilir</a:t>
            </a:r>
            <a:r>
              <a:rPr lang="en-US" altLang="tr-TR" sz="2300" dirty="0">
                <a:solidFill>
                  <a:schemeClr val="bg1"/>
                </a:solidFill>
                <a:latin typeface="Sitka Subheading" panose="02000505000000020004" pitchFamily="2" charset="0"/>
                <a:cs typeface="Times New Roman" panose="02020603050405020304" pitchFamily="18" charset="0"/>
              </a:rPr>
              <a:t>.</a:t>
            </a:r>
            <a:endParaRPr lang="tr-TR" sz="2300" dirty="0">
              <a:solidFill>
                <a:schemeClr val="bg1"/>
              </a:solidFill>
              <a:latin typeface="Sitka Subheading" panose="02000505000000020004" pitchFamily="2" charset="0"/>
            </a:endParaRPr>
          </a:p>
        </p:txBody>
      </p:sp>
    </p:spTree>
    <p:extLst>
      <p:ext uri="{BB962C8B-B14F-4D97-AF65-F5344CB8AC3E}">
        <p14:creationId xmlns:p14="http://schemas.microsoft.com/office/powerpoint/2010/main" val="258946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299" t="18188" r="4625" b="4054"/>
          <a:stretch/>
        </p:blipFill>
        <p:spPr bwMode="auto">
          <a:xfrm>
            <a:off x="1502953" y="2151531"/>
            <a:ext cx="6329823" cy="470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8928" y="389025"/>
            <a:ext cx="8037872" cy="1631216"/>
          </a:xfrm>
          <a:prstGeom prst="rect">
            <a:avLst/>
          </a:prstGeom>
        </p:spPr>
        <p:txBody>
          <a:bodyPr wrap="square">
            <a:spAutoFit/>
          </a:bodyPr>
          <a:lstStyle/>
          <a:p>
            <a:pPr algn="just">
              <a:lnSpc>
                <a:spcPct val="100000"/>
              </a:lnSpc>
            </a:pPr>
            <a:r>
              <a:rPr lang="tr-TR" sz="2000" dirty="0" smtClean="0">
                <a:solidFill>
                  <a:schemeClr val="bg2">
                    <a:lumMod val="25000"/>
                  </a:schemeClr>
                </a:solidFill>
                <a:latin typeface="Times New Roman" pitchFamily="18" charset="0"/>
                <a:cs typeface="Times New Roman" pitchFamily="18" charset="0"/>
              </a:rPr>
              <a:t>     </a:t>
            </a:r>
            <a:r>
              <a:rPr lang="en-US" sz="2000" dirty="0" err="1" smtClean="0">
                <a:solidFill>
                  <a:schemeClr val="bg2">
                    <a:lumMod val="25000"/>
                  </a:schemeClr>
                </a:solidFill>
                <a:latin typeface="Times New Roman" pitchFamily="18" charset="0"/>
                <a:cs typeface="Times New Roman" pitchFamily="18" charset="0"/>
              </a:rPr>
              <a:t>Sulama</a:t>
            </a:r>
            <a:r>
              <a:rPr lang="en-US" sz="2000" dirty="0" smtClean="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suyu</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basınçlı</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boru</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ağıyla</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bitki</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yakını</a:t>
            </a:r>
            <a:r>
              <a:rPr lang="tr-TR" sz="2000" dirty="0">
                <a:solidFill>
                  <a:schemeClr val="bg2">
                    <a:lumMod val="25000"/>
                  </a:schemeClr>
                </a:solidFill>
                <a:latin typeface="Times New Roman" pitchFamily="18" charset="0"/>
                <a:cs typeface="Times New Roman" pitchFamily="18" charset="0"/>
              </a:rPr>
              <a:t>n</a:t>
            </a:r>
            <a:r>
              <a:rPr lang="en-US" sz="2000" dirty="0">
                <a:solidFill>
                  <a:schemeClr val="bg2">
                    <a:lumMod val="25000"/>
                  </a:schemeClr>
                </a:solidFill>
                <a:latin typeface="Times New Roman" pitchFamily="18" charset="0"/>
                <a:cs typeface="Times New Roman" pitchFamily="18" charset="0"/>
              </a:rPr>
              <a:t>a </a:t>
            </a:r>
            <a:r>
              <a:rPr lang="en-US" sz="2000" dirty="0" err="1">
                <a:solidFill>
                  <a:schemeClr val="bg2">
                    <a:lumMod val="25000"/>
                  </a:schemeClr>
                </a:solidFill>
                <a:latin typeface="Times New Roman" pitchFamily="18" charset="0"/>
                <a:cs typeface="Times New Roman" pitchFamily="18" charset="0"/>
              </a:rPr>
              <a:t>yerleştirilen</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damlatıcılara</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kadar</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iletilir</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Düşük</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basınç</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altında</a:t>
            </a:r>
            <a:r>
              <a:rPr lang="en-US" sz="2000" dirty="0">
                <a:solidFill>
                  <a:schemeClr val="bg2">
                    <a:lumMod val="25000"/>
                  </a:schemeClr>
                </a:solidFill>
                <a:latin typeface="Times New Roman" pitchFamily="18" charset="0"/>
                <a:cs typeface="Times New Roman" pitchFamily="18" charset="0"/>
              </a:rPr>
              <a:t> ve </a:t>
            </a:r>
            <a:r>
              <a:rPr lang="en-US" sz="2000" dirty="0" err="1">
                <a:solidFill>
                  <a:schemeClr val="bg2">
                    <a:lumMod val="25000"/>
                  </a:schemeClr>
                </a:solidFill>
                <a:latin typeface="Times New Roman" pitchFamily="18" charset="0"/>
                <a:cs typeface="Times New Roman" pitchFamily="18" charset="0"/>
              </a:rPr>
              <a:t>düşük</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debide</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damlalar</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biçiminde</a:t>
            </a:r>
            <a:r>
              <a:rPr lang="en-US" sz="2000" dirty="0">
                <a:solidFill>
                  <a:schemeClr val="bg2">
                    <a:lumMod val="25000"/>
                  </a:schemeClr>
                </a:solidFill>
                <a:latin typeface="Times New Roman" pitchFamily="18" charset="0"/>
                <a:cs typeface="Times New Roman" pitchFamily="18" charset="0"/>
              </a:rPr>
              <a:t> toprak </a:t>
            </a:r>
            <a:r>
              <a:rPr lang="en-US" sz="2000" dirty="0" err="1">
                <a:solidFill>
                  <a:schemeClr val="bg2">
                    <a:lumMod val="25000"/>
                  </a:schemeClr>
                </a:solidFill>
                <a:latin typeface="Times New Roman" pitchFamily="18" charset="0"/>
                <a:cs typeface="Times New Roman" pitchFamily="18" charset="0"/>
              </a:rPr>
              <a:t>yüzeyine</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verilen</a:t>
            </a:r>
            <a:r>
              <a:rPr lang="en-US" sz="2000" dirty="0">
                <a:solidFill>
                  <a:schemeClr val="bg2">
                    <a:lumMod val="25000"/>
                  </a:schemeClr>
                </a:solidFill>
                <a:latin typeface="Times New Roman" pitchFamily="18" charset="0"/>
                <a:cs typeface="Times New Roman" pitchFamily="18" charset="0"/>
              </a:rPr>
              <a:t> su, </a:t>
            </a:r>
            <a:r>
              <a:rPr lang="en-US" sz="2000" dirty="0" err="1">
                <a:solidFill>
                  <a:schemeClr val="bg2">
                    <a:lumMod val="25000"/>
                  </a:schemeClr>
                </a:solidFill>
                <a:latin typeface="Times New Roman" pitchFamily="18" charset="0"/>
                <a:cs typeface="Times New Roman" pitchFamily="18" charset="0"/>
              </a:rPr>
              <a:t>buradan</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infıltrasyonla</a:t>
            </a:r>
            <a:r>
              <a:rPr lang="en-US" sz="2000" dirty="0">
                <a:solidFill>
                  <a:schemeClr val="bg2">
                    <a:lumMod val="25000"/>
                  </a:schemeClr>
                </a:solidFill>
                <a:latin typeface="Times New Roman" pitchFamily="18" charset="0"/>
                <a:cs typeface="Times New Roman" pitchFamily="18" charset="0"/>
              </a:rPr>
              <a:t> toprak </a:t>
            </a:r>
            <a:r>
              <a:rPr lang="en-US" sz="2000" dirty="0" err="1">
                <a:solidFill>
                  <a:schemeClr val="bg2">
                    <a:lumMod val="25000"/>
                  </a:schemeClr>
                </a:solidFill>
                <a:latin typeface="Times New Roman" pitchFamily="18" charset="0"/>
                <a:cs typeface="Times New Roman" pitchFamily="18" charset="0"/>
              </a:rPr>
              <a:t>içerisine</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girer</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yerçekimi</a:t>
            </a:r>
            <a:r>
              <a:rPr lang="en-US" sz="2000" dirty="0">
                <a:solidFill>
                  <a:schemeClr val="bg2">
                    <a:lumMod val="25000"/>
                  </a:schemeClr>
                </a:solidFill>
                <a:latin typeface="Times New Roman" pitchFamily="18" charset="0"/>
                <a:cs typeface="Times New Roman" pitchFamily="18" charset="0"/>
              </a:rPr>
              <a:t> ve </a:t>
            </a:r>
            <a:r>
              <a:rPr lang="en-US" sz="2000" dirty="0" err="1">
                <a:solidFill>
                  <a:schemeClr val="bg2">
                    <a:lumMod val="25000"/>
                  </a:schemeClr>
                </a:solidFill>
                <a:latin typeface="Times New Roman" pitchFamily="18" charset="0"/>
                <a:cs typeface="Times New Roman" pitchFamily="18" charset="0"/>
              </a:rPr>
              <a:t>kapillar</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kuvvetlerin</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etkisi</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ile</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dağılır</a:t>
            </a:r>
            <a:r>
              <a:rPr lang="en-US" sz="2000" dirty="0">
                <a:solidFill>
                  <a:schemeClr val="bg2">
                    <a:lumMod val="25000"/>
                  </a:schemeClr>
                </a:solidFill>
                <a:latin typeface="Times New Roman" pitchFamily="18" charset="0"/>
                <a:cs typeface="Times New Roman" pitchFamily="18" charset="0"/>
              </a:rPr>
              <a:t> ve </a:t>
            </a:r>
            <a:r>
              <a:rPr lang="en-US" sz="2000" dirty="0" err="1">
                <a:solidFill>
                  <a:schemeClr val="bg2">
                    <a:lumMod val="25000"/>
                  </a:schemeClr>
                </a:solidFill>
                <a:latin typeface="Times New Roman" pitchFamily="18" charset="0"/>
                <a:cs typeface="Times New Roman" pitchFamily="18" charset="0"/>
              </a:rPr>
              <a:t>bitki</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kılcal</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köklerinin</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geliştiği</a:t>
            </a:r>
            <a:r>
              <a:rPr lang="en-US" sz="2000" dirty="0">
                <a:solidFill>
                  <a:schemeClr val="bg2">
                    <a:lumMod val="25000"/>
                  </a:schemeClr>
                </a:solidFill>
                <a:latin typeface="Times New Roman" pitchFamily="18" charset="0"/>
                <a:cs typeface="Times New Roman" pitchFamily="18" charset="0"/>
              </a:rPr>
              <a:t> toprak </a:t>
            </a:r>
            <a:r>
              <a:rPr lang="en-US" sz="2000" dirty="0" err="1">
                <a:solidFill>
                  <a:schemeClr val="bg2">
                    <a:lumMod val="25000"/>
                  </a:schemeClr>
                </a:solidFill>
                <a:latin typeface="Times New Roman" pitchFamily="18" charset="0"/>
                <a:cs typeface="Times New Roman" pitchFamily="18" charset="0"/>
              </a:rPr>
              <a:t>hacmi</a:t>
            </a:r>
            <a:r>
              <a:rPr lang="en-US" sz="2000" dirty="0">
                <a:solidFill>
                  <a:schemeClr val="bg2">
                    <a:lumMod val="25000"/>
                  </a:schemeClr>
                </a:solidFill>
                <a:latin typeface="Times New Roman" pitchFamily="18" charset="0"/>
                <a:cs typeface="Times New Roman" pitchFamily="18" charset="0"/>
              </a:rPr>
              <a:t> </a:t>
            </a:r>
            <a:r>
              <a:rPr lang="en-US" sz="2000" dirty="0" err="1">
                <a:solidFill>
                  <a:schemeClr val="bg2">
                    <a:lumMod val="25000"/>
                  </a:schemeClr>
                </a:solidFill>
                <a:latin typeface="Times New Roman" pitchFamily="18" charset="0"/>
                <a:cs typeface="Times New Roman" pitchFamily="18" charset="0"/>
              </a:rPr>
              <a:t>ıslatılır</a:t>
            </a:r>
            <a:r>
              <a:rPr lang="en-US" sz="2000" dirty="0">
                <a:solidFill>
                  <a:schemeClr val="bg2">
                    <a:lumMod val="25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27415903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4555" y="511712"/>
            <a:ext cx="6017342" cy="523220"/>
          </a:xfrm>
          <a:prstGeom prst="rect">
            <a:avLst/>
          </a:prstGeom>
        </p:spPr>
        <p:txBody>
          <a:bodyPr wrap="square">
            <a:spAutoFit/>
          </a:bodyPr>
          <a:lstStyle/>
          <a:p>
            <a:r>
              <a:rPr lang="en-US" altLang="tr-TR" sz="2800" dirty="0" err="1" smtClean="0">
                <a:solidFill>
                  <a:srgbClr val="C00000"/>
                </a:solidFill>
                <a:latin typeface="Times New Roman" panose="02020603050405020304" pitchFamily="18" charset="0"/>
                <a:cs typeface="Times New Roman" panose="02020603050405020304" pitchFamily="18" charset="0"/>
              </a:rPr>
              <a:t>Damla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Sulama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Yönteminin</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Üstünlükleri</a:t>
            </a:r>
            <a:endParaRPr lang="tr-TR" sz="2800" dirty="0"/>
          </a:p>
        </p:txBody>
      </p:sp>
      <p:sp>
        <p:nvSpPr>
          <p:cNvPr id="5" name="Rectangle 4"/>
          <p:cNvSpPr/>
          <p:nvPr/>
        </p:nvSpPr>
        <p:spPr>
          <a:xfrm>
            <a:off x="457200" y="1371214"/>
            <a:ext cx="8096865" cy="5078313"/>
          </a:xfrm>
          <a:prstGeom prst="rect">
            <a:avLst/>
          </a:prstGeom>
        </p:spPr>
        <p:txBody>
          <a:bodyPr wrap="square">
            <a:spAutoFit/>
          </a:bodyPr>
          <a:lstStyle/>
          <a:p>
            <a:pPr marL="285750" indent="-285750" algn="just">
              <a:lnSpc>
                <a:spcPct val="150000"/>
              </a:lnSpc>
              <a:buClr>
                <a:srgbClr val="C00000"/>
              </a:buClr>
              <a:buFont typeface="Arial" panose="020B0604020202020204" pitchFamily="34" charset="0"/>
              <a:buChar char="•"/>
            </a:pP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Damla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yönteminde</a:t>
            </a:r>
            <a:r>
              <a:rPr lang="en-US" altLang="tr-TR" dirty="0">
                <a:latin typeface="Times New Roman" panose="02020603050405020304" pitchFamily="18" charset="0"/>
                <a:cs typeface="Times New Roman" panose="02020603050405020304" pitchFamily="18" charset="0"/>
              </a:rPr>
              <a:t>, toprak </a:t>
            </a:r>
            <a:r>
              <a:rPr lang="en-US" altLang="tr-TR" dirty="0" err="1">
                <a:latin typeface="Times New Roman" panose="02020603050405020304" pitchFamily="18" charset="0"/>
                <a:cs typeface="Times New Roman" panose="02020603050405020304" pitchFamily="18" charset="0"/>
              </a:rPr>
              <a:t>yüzeyinden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olan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buharlaşma</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dolayısıyla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a:t>
            </a:r>
            <a:r>
              <a:rPr lang="en-US" altLang="tr-TR" dirty="0">
                <a:latin typeface="Times New Roman" panose="02020603050405020304" pitchFamily="18" charset="0"/>
                <a:cs typeface="Times New Roman" panose="02020603050405020304" pitchFamily="18" charset="0"/>
              </a:rPr>
              <a:t> su </a:t>
            </a:r>
            <a:r>
              <a:rPr lang="en-US" altLang="tr-TR" dirty="0" err="1">
                <a:latin typeface="Times New Roman" panose="02020603050405020304" pitchFamily="18" charset="0"/>
                <a:cs typeface="Times New Roman" panose="02020603050405020304" pitchFamily="18" charset="0"/>
              </a:rPr>
              <a:t>tüketimi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tüm</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alanın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ıslatıldığı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yöntemlerine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oranla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genellikle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daha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düşük</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düzeydedir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Bunun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nedeni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sıraları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arasında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ıslatılmayan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kuru</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alan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kalması</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ıslatılan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kesimin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genellikle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tarafından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gölgelenmesidir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Ayrıca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iyi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tasarım</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işletmeyle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sulanan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alanın</a:t>
            </a:r>
            <a:r>
              <a:rPr lang="en-US" altLang="tr-TR" dirty="0">
                <a:latin typeface="Times New Roman" panose="02020603050405020304" pitchFamily="18" charset="0"/>
                <a:cs typeface="Times New Roman" panose="02020603050405020304" pitchFamily="18" charset="0"/>
              </a:rPr>
              <a:t> her </a:t>
            </a:r>
            <a:r>
              <a:rPr lang="en-US" altLang="tr-TR" dirty="0" err="1">
                <a:latin typeface="Times New Roman" panose="02020603050405020304" pitchFamily="18" charset="0"/>
                <a:cs typeface="Times New Roman" panose="02020603050405020304" pitchFamily="18" charset="0"/>
              </a:rPr>
              <a:t>tarafında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eş</a:t>
            </a:r>
            <a:r>
              <a:rPr lang="en-US" altLang="tr-TR" dirty="0">
                <a:latin typeface="Times New Roman" panose="02020603050405020304" pitchFamily="18" charset="0"/>
                <a:cs typeface="Times New Roman" panose="02020603050405020304" pitchFamily="18" charset="0"/>
              </a:rPr>
              <a:t> su</a:t>
            </a:r>
            <a:r>
              <a:rPr lang="tr-TR"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dağılımı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sağlanır</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yüksek</a:t>
            </a:r>
            <a:r>
              <a:rPr lang="en-US" altLang="tr-TR" dirty="0">
                <a:latin typeface="Times New Roman" panose="02020603050405020304" pitchFamily="18" charset="0"/>
                <a:cs typeface="Times New Roman" panose="02020603050405020304" pitchFamily="18" charset="0"/>
              </a:rPr>
              <a:t> su </a:t>
            </a:r>
            <a:r>
              <a:rPr lang="en-US" altLang="tr-TR" dirty="0" err="1">
                <a:latin typeface="Times New Roman" panose="02020603050405020304" pitchFamily="18" charset="0"/>
                <a:cs typeface="Times New Roman" panose="02020603050405020304" pitchFamily="18" charset="0"/>
              </a:rPr>
              <a:t>uygulama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randımanı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elde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edilir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Tüm</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bu</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etmenler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birim</a:t>
            </a:r>
            <a:r>
              <a:rPr lang="en-US" altLang="tr-TR" dirty="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alan</a:t>
            </a:r>
            <a:endParaRPr lang="tr-TR" altLang="tr-TR" dirty="0" smtClean="0">
              <a:latin typeface="Times New Roman" panose="02020603050405020304" pitchFamily="18" charset="0"/>
              <a:cs typeface="Times New Roman" panose="02020603050405020304" pitchFamily="18" charset="0"/>
            </a:endParaRPr>
          </a:p>
          <a:p>
            <a:pPr algn="just">
              <a:lnSpc>
                <a:spcPct val="150000"/>
              </a:lnSpc>
              <a:buClr>
                <a:srgbClr val="C00000"/>
              </a:buClr>
            </a:pP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sulama</a:t>
            </a:r>
            <a:r>
              <a:rPr lang="en-US" altLang="tr-TR" dirty="0" smtClean="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suyu</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gereksiniminin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düşük</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olmasına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neden</a:t>
            </a:r>
            <a:r>
              <a:rPr lang="en-US" altLang="tr-TR" dirty="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olur</a:t>
            </a:r>
            <a:r>
              <a:rPr lang="en-US" altLang="tr-TR" dirty="0">
                <a:latin typeface="Times New Roman" panose="02020603050405020304" pitchFamily="18" charset="0"/>
                <a:cs typeface="Times New Roman" panose="02020603050405020304" pitchFamily="18" charset="0"/>
              </a:rPr>
              <a:t>. </a:t>
            </a:r>
            <a:endParaRPr lang="tr-TR" altLang="tr-TR" dirty="0" smtClean="0">
              <a:latin typeface="Times New Roman" panose="02020603050405020304" pitchFamily="18" charset="0"/>
              <a:cs typeface="Times New Roman" panose="02020603050405020304" pitchFamily="18" charset="0"/>
            </a:endParaRPr>
          </a:p>
          <a:p>
            <a:pPr algn="just">
              <a:lnSpc>
                <a:spcPct val="150000"/>
              </a:lnSpc>
              <a:buClr>
                <a:srgbClr val="C00000"/>
              </a:buClr>
            </a:pPr>
            <a:r>
              <a:rPr lang="tr-TR" altLang="tr-TR" dirty="0">
                <a:latin typeface="Times New Roman" panose="02020603050405020304" pitchFamily="18" charset="0"/>
                <a:cs typeface="Times New Roman" panose="02020603050405020304" pitchFamily="18" charset="0"/>
              </a:rPr>
              <a:t> </a:t>
            </a:r>
            <a:r>
              <a:rPr lang="tr-TR" altLang="tr-TR" dirty="0" smtClean="0">
                <a:latin typeface="Times New Roman" panose="02020603050405020304" pitchFamily="18" charset="0"/>
                <a:cs typeface="Times New Roman" panose="02020603050405020304" pitchFamily="18" charset="0"/>
              </a:rPr>
              <a:t>   </a:t>
            </a:r>
            <a:r>
              <a:rPr lang="en-US" altLang="tr-TR" dirty="0" smtClean="0">
                <a:latin typeface="Times New Roman" panose="02020603050405020304" pitchFamily="18" charset="0"/>
                <a:cs typeface="Times New Roman" panose="02020603050405020304" pitchFamily="18" charset="0"/>
              </a:rPr>
              <a:t>Buna </a:t>
            </a:r>
            <a:r>
              <a:rPr lang="en-US" altLang="tr-TR" dirty="0" err="1">
                <a:latin typeface="Times New Roman" panose="02020603050405020304" pitchFamily="18" charset="0"/>
                <a:cs typeface="Times New Roman" panose="02020603050405020304" pitchFamily="18" charset="0"/>
              </a:rPr>
              <a:t>bağlı</a:t>
            </a:r>
            <a:r>
              <a:rPr lang="en-US" altLang="tr-TR" dirty="0">
                <a:latin typeface="Times New Roman" panose="02020603050405020304" pitchFamily="18" charset="0"/>
                <a:cs typeface="Times New Roman" panose="02020603050405020304" pitchFamily="18" charset="0"/>
              </a:rPr>
              <a:t> olarak, </a:t>
            </a:r>
            <a:r>
              <a:rPr lang="en-US" altLang="tr-TR" dirty="0" err="1">
                <a:latin typeface="Times New Roman" panose="02020603050405020304" pitchFamily="18" charset="0"/>
                <a:cs typeface="Times New Roman" panose="02020603050405020304" pitchFamily="18" charset="0"/>
              </a:rPr>
              <a:t>birim</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alan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sistem</a:t>
            </a:r>
            <a:r>
              <a:rPr lang="en-US" altLang="tr-TR" dirty="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debisi</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düşer</a:t>
            </a:r>
            <a:r>
              <a:rPr lang="en-US" altLang="tr-TR" dirty="0" smtClean="0">
                <a:latin typeface="Times New Roman" panose="02020603050405020304" pitchFamily="18" charset="0"/>
                <a:cs typeface="Times New Roman" panose="02020603050405020304" pitchFamily="18" charset="0"/>
              </a:rPr>
              <a:t> </a:t>
            </a:r>
            <a:r>
              <a:rPr lang="en-US" altLang="tr-TR" dirty="0">
                <a:latin typeface="Times New Roman" panose="02020603050405020304" pitchFamily="18" charset="0"/>
                <a:cs typeface="Times New Roman" panose="02020603050405020304" pitchFamily="18" charset="0"/>
              </a:rPr>
              <a:t>ve </a:t>
            </a:r>
            <a:endParaRPr lang="tr-TR" altLang="tr-TR" dirty="0" smtClean="0">
              <a:latin typeface="Times New Roman" panose="02020603050405020304" pitchFamily="18" charset="0"/>
              <a:cs typeface="Times New Roman" panose="02020603050405020304" pitchFamily="18" charset="0"/>
            </a:endParaRPr>
          </a:p>
          <a:p>
            <a:pPr algn="just">
              <a:lnSpc>
                <a:spcPct val="150000"/>
              </a:lnSpc>
              <a:buClr>
                <a:srgbClr val="C00000"/>
              </a:buClr>
            </a:pPr>
            <a:r>
              <a:rPr lang="tr-TR" altLang="tr-TR" dirty="0">
                <a:latin typeface="Times New Roman" panose="02020603050405020304" pitchFamily="18" charset="0"/>
                <a:cs typeface="Times New Roman" panose="02020603050405020304" pitchFamily="18" charset="0"/>
              </a:rPr>
              <a:t> </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özellikle</a:t>
            </a:r>
            <a:r>
              <a:rPr lang="en-US" altLang="tr-TR" dirty="0" smtClean="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kısıtlı</a:t>
            </a:r>
            <a:r>
              <a:rPr lang="en-US" altLang="tr-TR" dirty="0">
                <a:latin typeface="Times New Roman" panose="02020603050405020304" pitchFamily="18" charset="0"/>
                <a:cs typeface="Times New Roman" panose="02020603050405020304" pitchFamily="18" charset="0"/>
              </a:rPr>
              <a:t> su </a:t>
            </a:r>
            <a:r>
              <a:rPr lang="en-US" altLang="tr-TR" dirty="0" err="1">
                <a:latin typeface="Times New Roman" panose="02020603050405020304" pitchFamily="18" charset="0"/>
                <a:cs typeface="Times New Roman" panose="02020603050405020304" pitchFamily="18" charset="0"/>
              </a:rPr>
              <a:t>kaynağı</a:t>
            </a:r>
            <a:r>
              <a:rPr lang="en-US" altLang="tr-TR" dirty="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koşullarında</a:t>
            </a:r>
            <a:r>
              <a:rPr lang="en-US" altLang="tr-TR" dirty="0" smtClean="0">
                <a:latin typeface="Times New Roman" panose="02020603050405020304" pitchFamily="18" charset="0"/>
                <a:cs typeface="Times New Roman" panose="02020603050405020304" pitchFamily="18" charset="0"/>
              </a:rPr>
              <a:t>,</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daha</a:t>
            </a:r>
            <a:r>
              <a:rPr lang="en-US" altLang="tr-TR" dirty="0" smtClean="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geniş</a:t>
            </a:r>
            <a:r>
              <a:rPr lang="en-US" altLang="tr-TR" dirty="0">
                <a:latin typeface="Times New Roman" panose="02020603050405020304" pitchFamily="18" charset="0"/>
                <a:cs typeface="Times New Roman" panose="02020603050405020304" pitchFamily="18" charset="0"/>
              </a:rPr>
              <a:t> </a:t>
            </a:r>
            <a:endParaRPr lang="tr-TR" altLang="tr-TR" dirty="0" smtClean="0">
              <a:latin typeface="Times New Roman" panose="02020603050405020304" pitchFamily="18" charset="0"/>
              <a:cs typeface="Times New Roman" panose="02020603050405020304" pitchFamily="18" charset="0"/>
            </a:endParaRPr>
          </a:p>
          <a:p>
            <a:pPr algn="just">
              <a:lnSpc>
                <a:spcPct val="150000"/>
              </a:lnSpc>
              <a:buClr>
                <a:srgbClr val="C00000"/>
              </a:buClr>
            </a:pPr>
            <a:r>
              <a:rPr lang="tr-TR" altLang="tr-TR" dirty="0">
                <a:latin typeface="Times New Roman" panose="02020603050405020304" pitchFamily="18" charset="0"/>
                <a:cs typeface="Times New Roman" panose="02020603050405020304" pitchFamily="18" charset="0"/>
              </a:rPr>
              <a:t> </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bir</a:t>
            </a:r>
            <a:r>
              <a:rPr lang="en-US" altLang="tr-TR" dirty="0" smtClean="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alan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a:t>
            </a:r>
            <a:r>
              <a:rPr lang="en-US" altLang="tr-TR" dirty="0">
                <a:latin typeface="Times New Roman" panose="02020603050405020304" pitchFamily="18" charset="0"/>
                <a:cs typeface="Times New Roman" panose="02020603050405020304" pitchFamily="18" charset="0"/>
              </a:rPr>
              <a:t> su </a:t>
            </a:r>
            <a:r>
              <a:rPr lang="en-US" altLang="tr-TR" dirty="0" err="1">
                <a:latin typeface="Times New Roman" panose="02020603050405020304" pitchFamily="18" charset="0"/>
                <a:cs typeface="Times New Roman" panose="02020603050405020304" pitchFamily="18" charset="0"/>
              </a:rPr>
              <a:t>gereksinimi</a:t>
            </a:r>
            <a:r>
              <a:rPr lang="en-US" altLang="tr-TR" dirty="0">
                <a:latin typeface="Times New Roman" panose="02020603050405020304" pitchFamily="18" charset="0"/>
                <a:cs typeface="Times New Roman" panose="02020603050405020304" pitchFamily="18" charset="0"/>
              </a:rPr>
              <a:t> tam </a:t>
            </a:r>
            <a:r>
              <a:rPr lang="en-US" altLang="tr-TR" dirty="0" err="1" smtClean="0">
                <a:latin typeface="Times New Roman" panose="02020603050405020304" pitchFamily="18" charset="0"/>
                <a:cs typeface="Times New Roman" panose="02020603050405020304" pitchFamily="18" charset="0"/>
              </a:rPr>
              <a:t>karşıla</a:t>
            </a:r>
            <a:r>
              <a:rPr lang="tr-TR" altLang="tr-TR" dirty="0">
                <a:latin typeface="Times New Roman" panose="02020603050405020304" pitchFamily="18" charset="0"/>
                <a:cs typeface="Times New Roman" panose="02020603050405020304" pitchFamily="18" charset="0"/>
              </a:rPr>
              <a:t>y</a:t>
            </a:r>
            <a:r>
              <a:rPr lang="en-US" altLang="tr-TR" dirty="0" err="1" smtClean="0">
                <a:latin typeface="Times New Roman" panose="02020603050405020304" pitchFamily="18" charset="0"/>
                <a:cs typeface="Times New Roman" panose="02020603050405020304" pitchFamily="18" charset="0"/>
              </a:rPr>
              <a:t>acak</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biçimde</a:t>
            </a:r>
            <a:r>
              <a:rPr lang="en-US" altLang="tr-TR" dirty="0" smtClean="0">
                <a:latin typeface="Times New Roman" panose="02020603050405020304" pitchFamily="18" charset="0"/>
                <a:cs typeface="Times New Roman" panose="02020603050405020304" pitchFamily="18" charset="0"/>
              </a:rPr>
              <a:t> </a:t>
            </a:r>
            <a:endParaRPr lang="tr-TR" altLang="tr-TR" dirty="0" smtClean="0">
              <a:latin typeface="Times New Roman" panose="02020603050405020304" pitchFamily="18" charset="0"/>
              <a:cs typeface="Times New Roman" panose="02020603050405020304" pitchFamily="18" charset="0"/>
            </a:endParaRPr>
          </a:p>
          <a:p>
            <a:pPr algn="just">
              <a:lnSpc>
                <a:spcPct val="150000"/>
              </a:lnSpc>
              <a:buClr>
                <a:srgbClr val="C00000"/>
              </a:buClr>
            </a:pPr>
            <a:r>
              <a:rPr lang="tr-TR" altLang="tr-TR" dirty="0">
                <a:latin typeface="Times New Roman" panose="02020603050405020304" pitchFamily="18" charset="0"/>
                <a:cs typeface="Times New Roman" panose="02020603050405020304" pitchFamily="18" charset="0"/>
              </a:rPr>
              <a:t> </a:t>
            </a:r>
            <a:r>
              <a:rPr lang="tr-TR" altLang="tr-TR" dirty="0" smtClean="0">
                <a:latin typeface="Times New Roman" panose="02020603050405020304" pitchFamily="18" charset="0"/>
                <a:cs typeface="Times New Roman" panose="02020603050405020304" pitchFamily="18" charset="0"/>
              </a:rPr>
              <a:t>   </a:t>
            </a:r>
            <a:r>
              <a:rPr lang="en-US" altLang="tr-TR" dirty="0" err="1" smtClean="0">
                <a:latin typeface="Times New Roman" panose="02020603050405020304" pitchFamily="18" charset="0"/>
                <a:cs typeface="Times New Roman" panose="02020603050405020304" pitchFamily="18" charset="0"/>
              </a:rPr>
              <a:t>sulanabilir</a:t>
            </a:r>
            <a:r>
              <a:rPr lang="en-US" altLang="tr-TR" dirty="0">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endParaRPr lang="tr-TR" dirty="0"/>
          </a:p>
        </p:txBody>
      </p:sp>
      <p:sp>
        <p:nvSpPr>
          <p:cNvPr id="6" name="Oval 5"/>
          <p:cNvSpPr/>
          <p:nvPr/>
        </p:nvSpPr>
        <p:spPr>
          <a:xfrm>
            <a:off x="5987844" y="3910371"/>
            <a:ext cx="2713705" cy="267577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24654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943" y="1429142"/>
            <a:ext cx="8170605" cy="2535566"/>
          </a:xfrm>
          <a:prstGeom prst="rect">
            <a:avLst/>
          </a:prstGeom>
        </p:spPr>
        <p:txBody>
          <a:bodyPr wrap="square">
            <a:spAutoFit/>
          </a:bodyPr>
          <a:lstStyle/>
          <a:p>
            <a:pPr marL="285750" indent="-285750" algn="just">
              <a:lnSpc>
                <a:spcPct val="150000"/>
              </a:lnSpc>
              <a:buClr>
                <a:srgbClr val="C00000"/>
              </a:buClr>
              <a:buFont typeface="Arial" panose="020B0604020202020204" pitchFamily="34" charset="0"/>
              <a:buChar char="•"/>
            </a:pPr>
            <a:r>
              <a:rPr lang="tr-TR" altLang="tr-TR" dirty="0">
                <a:latin typeface="Times New Roman" panose="02020603050405020304" pitchFamily="18" charset="0"/>
                <a:cs typeface="Times New Roman" panose="02020603050405020304" pitchFamily="18" charset="0"/>
              </a:rPr>
              <a:t>Damla sulama yönteminde, etkili bitki kök derinliğindeki kullanılabilir su tutma kapasitesinin daha az bir kısmı tüketildiğinde (genellikle % 30-40) sulamaya başlanır. Diğer bir anlatımla, kök bölgesinde yüksek toprak nemi varken sulama yapılır. Böylece bitki, topraktaki nem eksikliğinden kaynaklanan bir gerilime girmez ve suyu fazla enerji harcamaksızın kolaylıkla alır. Bu da, daha iyi bir bitki gelişmesi sağlar ve genellikle daha yüksek miktar ve kalitede ürün elde edilir.</a:t>
            </a:r>
            <a:r>
              <a:rPr lang="en-US" altLang="tr-TR" dirty="0">
                <a:latin typeface="Times New Roman" panose="02020603050405020304" pitchFamily="18" charset="0"/>
                <a:cs typeface="Times New Roman" panose="02020603050405020304" pitchFamily="18" charset="0"/>
              </a:rPr>
              <a:t> </a:t>
            </a:r>
          </a:p>
        </p:txBody>
      </p:sp>
      <p:sp>
        <p:nvSpPr>
          <p:cNvPr id="6" name="Rectangle 5"/>
          <p:cNvSpPr/>
          <p:nvPr/>
        </p:nvSpPr>
        <p:spPr>
          <a:xfrm>
            <a:off x="1784555" y="511712"/>
            <a:ext cx="6017342" cy="523220"/>
          </a:xfrm>
          <a:prstGeom prst="rect">
            <a:avLst/>
          </a:prstGeom>
        </p:spPr>
        <p:txBody>
          <a:bodyPr wrap="square">
            <a:spAutoFit/>
          </a:bodyPr>
          <a:lstStyle/>
          <a:p>
            <a:r>
              <a:rPr lang="en-US" altLang="tr-TR" sz="2800" dirty="0" err="1" smtClean="0">
                <a:solidFill>
                  <a:srgbClr val="C00000"/>
                </a:solidFill>
                <a:latin typeface="Times New Roman" panose="02020603050405020304" pitchFamily="18" charset="0"/>
                <a:cs typeface="Times New Roman" panose="02020603050405020304" pitchFamily="18" charset="0"/>
              </a:rPr>
              <a:t>Damla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Sulama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Yönteminin</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Üstünlükleri</a:t>
            </a:r>
            <a:endParaRPr lang="tr-TR"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557" y="4093448"/>
            <a:ext cx="4143375" cy="2381250"/>
          </a:xfrm>
          <a:prstGeom prst="rect">
            <a:avLst/>
          </a:prstGeom>
        </p:spPr>
      </p:pic>
    </p:spTree>
    <p:extLst>
      <p:ext uri="{BB962C8B-B14F-4D97-AF65-F5344CB8AC3E}">
        <p14:creationId xmlns:p14="http://schemas.microsoft.com/office/powerpoint/2010/main" val="3602682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458" y="1202104"/>
            <a:ext cx="8303342" cy="3831818"/>
          </a:xfrm>
          <a:prstGeom prst="rect">
            <a:avLst/>
          </a:prstGeom>
        </p:spPr>
        <p:txBody>
          <a:bodyPr wrap="square">
            <a:spAutoFit/>
          </a:bodyPr>
          <a:lstStyle/>
          <a:p>
            <a:pPr marL="285750" indent="-285750" algn="just">
              <a:lnSpc>
                <a:spcPct val="150000"/>
              </a:lnSpc>
              <a:buClr>
                <a:srgbClr val="C00000"/>
              </a:buClr>
              <a:buFont typeface="Arial" panose="020B0604020202020204" pitchFamily="34" charset="0"/>
              <a:buChar char="•"/>
            </a:pPr>
            <a:r>
              <a:rPr lang="en-US" altLang="tr-TR" dirty="0" err="1">
                <a:latin typeface="Times New Roman" panose="02020603050405020304" pitchFamily="18" charset="0"/>
                <a:cs typeface="Times New Roman" panose="02020603050405020304" pitchFamily="18" charset="0"/>
              </a:rPr>
              <a:t>Damla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yönteminde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besin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elementleri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suyuna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karıştırılarak</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verilir</a:t>
            </a:r>
            <a:r>
              <a:rPr lang="en-US" altLang="tr-TR" dirty="0">
                <a:latin typeface="Times New Roman" panose="02020603050405020304" pitchFamily="18" charset="0"/>
                <a:cs typeface="Times New Roman" panose="02020603050405020304" pitchFamily="18" charset="0"/>
              </a:rPr>
              <a:t>. Bu </a:t>
            </a:r>
            <a:r>
              <a:rPr lang="en-US" altLang="tr-TR" dirty="0" err="1">
                <a:latin typeface="Times New Roman" panose="02020603050405020304" pitchFamily="18" charset="0"/>
                <a:cs typeface="Times New Roman" panose="02020603050405020304" pitchFamily="18" charset="0"/>
              </a:rPr>
              <a:t>ise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bitkinin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büyüme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mevsimi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boyunca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gereksinim</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duyduğu</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makro</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ya</a:t>
            </a:r>
            <a:r>
              <a:rPr lang="en-US" altLang="tr-TR" dirty="0">
                <a:latin typeface="Times New Roman" panose="02020603050405020304" pitchFamily="18" charset="0"/>
                <a:cs typeface="Times New Roman" panose="02020603050405020304" pitchFamily="18" charset="0"/>
              </a:rPr>
              <a:t> da </a:t>
            </a:r>
            <a:r>
              <a:rPr lang="en-US" altLang="tr-TR" dirty="0" err="1">
                <a:latin typeface="Times New Roman" panose="02020603050405020304" pitchFamily="18" charset="0"/>
                <a:cs typeface="Times New Roman" panose="02020603050405020304" pitchFamily="18" charset="0"/>
              </a:rPr>
              <a:t>mikro</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besin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elementlerinin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istenen</a:t>
            </a:r>
            <a:r>
              <a:rPr lang="en-US" altLang="tr-TR" dirty="0">
                <a:latin typeface="Times New Roman" panose="02020603050405020304" pitchFamily="18" charset="0"/>
                <a:cs typeface="Times New Roman" panose="02020603050405020304" pitchFamily="18" charset="0"/>
              </a:rPr>
              <a:t> zaman ve </a:t>
            </a:r>
            <a:r>
              <a:rPr lang="en-US" altLang="tr-TR" dirty="0" err="1">
                <a:latin typeface="Times New Roman" panose="02020603050405020304" pitchFamily="18" charset="0"/>
                <a:cs typeface="Times New Roman" panose="02020603050405020304" pitchFamily="18" charset="0"/>
              </a:rPr>
              <a:t>miktarda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uygulanması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olanağı</a:t>
            </a:r>
            <a:r>
              <a:rPr lang="tr-TR" altLang="tr-TR" dirty="0">
                <a:latin typeface="Times New Roman" panose="02020603050405020304" pitchFamily="18" charset="0"/>
                <a:cs typeface="Times New Roman" panose="02020603050405020304" pitchFamily="18" charset="0"/>
              </a:rPr>
              <a:t>n</a:t>
            </a:r>
            <a:r>
              <a:rPr lang="en-US" altLang="tr-TR" dirty="0" err="1">
                <a:latin typeface="Times New Roman" panose="02020603050405020304" pitchFamily="18" charset="0"/>
                <a:cs typeface="Times New Roman" panose="02020603050405020304" pitchFamily="18" charset="0"/>
              </a:rPr>
              <a:t>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verir</a:t>
            </a:r>
            <a:r>
              <a:rPr lang="en-US" altLang="tr-TR" dirty="0">
                <a:latin typeface="Times New Roman" panose="02020603050405020304" pitchFamily="18" charset="0"/>
                <a:cs typeface="Times New Roman" panose="02020603050405020304" pitchFamily="18" charset="0"/>
              </a:rPr>
              <a:t>. Bu </a:t>
            </a:r>
            <a:r>
              <a:rPr lang="en-US" altLang="tr-TR" dirty="0" err="1">
                <a:latin typeface="Times New Roman" panose="02020603050405020304" pitchFamily="18" charset="0"/>
                <a:cs typeface="Times New Roman" panose="02020603050405020304" pitchFamily="18" charset="0"/>
              </a:rPr>
              <a:t>yolla</a:t>
            </a:r>
            <a:r>
              <a:rPr lang="en-US" altLang="tr-TR" dirty="0">
                <a:latin typeface="Times New Roman" panose="02020603050405020304" pitchFamily="18" charset="0"/>
                <a:cs typeface="Times New Roman" panose="02020603050405020304" pitchFamily="18" charset="0"/>
              </a:rPr>
              <a:t>, son </a:t>
            </a:r>
            <a:r>
              <a:rPr lang="en-US" altLang="tr-TR" dirty="0" err="1">
                <a:latin typeface="Times New Roman" panose="02020603050405020304" pitchFamily="18" charset="0"/>
                <a:cs typeface="Times New Roman" panose="02020603050405020304" pitchFamily="18" charset="0"/>
              </a:rPr>
              <a:t>derece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etkin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gübreleme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yapılması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sağlanır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Sonuçta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yine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yüksek</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verim</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kalitede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ürün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elde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edilir</a:t>
            </a:r>
            <a:r>
              <a:rPr lang="en-US" altLang="tr-TR" dirty="0">
                <a:latin typeface="Times New Roman" panose="02020603050405020304" pitchFamily="18" charset="0"/>
                <a:cs typeface="Times New Roman" panose="02020603050405020304" pitchFamily="18" charset="0"/>
              </a:rPr>
              <a:t>.</a:t>
            </a:r>
          </a:p>
          <a:p>
            <a:pPr marL="285750" indent="-285750" algn="just">
              <a:lnSpc>
                <a:spcPct val="150000"/>
              </a:lnSpc>
              <a:buClr>
                <a:srgbClr val="C00000"/>
              </a:buClr>
              <a:buFont typeface="Arial" panose="020B0604020202020204" pitchFamily="34" charset="0"/>
              <a:buChar char="•"/>
            </a:pPr>
            <a:r>
              <a:rPr lang="en-US" altLang="tr-TR" dirty="0" err="1">
                <a:latin typeface="Times New Roman" panose="02020603050405020304" pitchFamily="18" charset="0"/>
                <a:cs typeface="Times New Roman" panose="02020603050405020304" pitchFamily="18" charset="0"/>
              </a:rPr>
              <a:t>Damla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yönteminde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suyu</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istenen</a:t>
            </a:r>
            <a:r>
              <a:rPr lang="en-US" altLang="tr-TR" dirty="0">
                <a:latin typeface="Times New Roman" panose="02020603050405020304" pitchFamily="18" charset="0"/>
                <a:cs typeface="Times New Roman" panose="02020603050405020304" pitchFamily="18" charset="0"/>
              </a:rPr>
              <a:t> zaman ve </a:t>
            </a:r>
            <a:r>
              <a:rPr lang="en-US" altLang="tr-TR" dirty="0" err="1">
                <a:latin typeface="Times New Roman" panose="02020603050405020304" pitchFamily="18" charset="0"/>
                <a:cs typeface="Times New Roman" panose="02020603050405020304" pitchFamily="18" charset="0"/>
              </a:rPr>
              <a:t>miktarda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olmak</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üzere</a:t>
            </a:r>
            <a:r>
              <a:rPr lang="en-US" altLang="tr-TR" dirty="0">
                <a:latin typeface="Times New Roman" panose="02020603050405020304" pitchFamily="18" charset="0"/>
                <a:cs typeface="Times New Roman" panose="02020603050405020304" pitchFamily="18" charset="0"/>
              </a:rPr>
              <a:t>, </a:t>
            </a:r>
            <a:r>
              <a:rPr lang="tr-TR" altLang="tr-TR" dirty="0">
                <a:latin typeface="Times New Roman" panose="02020603050405020304" pitchFamily="18" charset="0"/>
                <a:cs typeface="Times New Roman" panose="02020603050405020304" pitchFamily="18" charset="0"/>
              </a:rPr>
              <a:t>i</a:t>
            </a:r>
            <a:r>
              <a:rPr lang="en-US" altLang="tr-TR" dirty="0" err="1">
                <a:latin typeface="Times New Roman" panose="02020603050405020304" pitchFamily="18" charset="0"/>
                <a:cs typeface="Times New Roman" panose="02020603050405020304" pitchFamily="18" charset="0"/>
              </a:rPr>
              <a:t>yi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bir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denetimle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uygulanır</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Sistemin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işletilmesi</a:t>
            </a:r>
            <a:r>
              <a:rPr lang="en-US" altLang="tr-TR" dirty="0">
                <a:latin typeface="Times New Roman" panose="02020603050405020304" pitchFamily="18" charset="0"/>
                <a:cs typeface="Times New Roman" panose="02020603050405020304" pitchFamily="18" charset="0"/>
              </a:rPr>
              <a:t> son </a:t>
            </a:r>
            <a:r>
              <a:rPr lang="en-US" altLang="tr-TR" dirty="0" err="1">
                <a:latin typeface="Times New Roman" panose="02020603050405020304" pitchFamily="18" charset="0"/>
                <a:cs typeface="Times New Roman" panose="02020603050405020304" pitchFamily="18" charset="0"/>
              </a:rPr>
              <a:t>derece</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kolaydır</a:t>
            </a:r>
            <a:r>
              <a:rPr lang="en-US" altLang="tr-TR" dirty="0">
                <a:latin typeface="Times New Roman" panose="02020603050405020304" pitchFamily="18" charset="0"/>
                <a:cs typeface="Times New Roman" panose="02020603050405020304" pitchFamily="18" charset="0"/>
              </a:rPr>
              <a:t> ve </a:t>
            </a:r>
            <a:r>
              <a:rPr lang="en-US" altLang="tr-TR" dirty="0" err="1">
                <a:latin typeface="Times New Roman" panose="02020603050405020304" pitchFamily="18" charset="0"/>
                <a:cs typeface="Times New Roman" panose="02020603050405020304" pitchFamily="18" charset="0"/>
              </a:rPr>
              <a:t>sulama</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işçiliği</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masrafları</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en</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az</a:t>
            </a:r>
            <a:r>
              <a:rPr lang="en-US" altLang="tr-TR" dirty="0">
                <a:latin typeface="Times New Roman" panose="02020603050405020304" pitchFamily="18" charset="0"/>
                <a:cs typeface="Times New Roman" panose="02020603050405020304" pitchFamily="18" charset="0"/>
              </a:rPr>
              <a:t> </a:t>
            </a:r>
            <a:r>
              <a:rPr lang="en-US" altLang="tr-TR" dirty="0" err="1">
                <a:latin typeface="Times New Roman" panose="02020603050405020304" pitchFamily="18" charset="0"/>
                <a:cs typeface="Times New Roman" panose="02020603050405020304" pitchFamily="18" charset="0"/>
              </a:rPr>
              <a:t>düzeydedir</a:t>
            </a:r>
            <a:r>
              <a:rPr lang="en-US" altLang="tr-TR" dirty="0">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endParaRPr lang="tr-TR" dirty="0"/>
          </a:p>
        </p:txBody>
      </p:sp>
      <p:sp>
        <p:nvSpPr>
          <p:cNvPr id="5" name="Rectangle 4"/>
          <p:cNvSpPr/>
          <p:nvPr/>
        </p:nvSpPr>
        <p:spPr>
          <a:xfrm>
            <a:off x="1784555" y="511712"/>
            <a:ext cx="6017342" cy="523220"/>
          </a:xfrm>
          <a:prstGeom prst="rect">
            <a:avLst/>
          </a:prstGeom>
        </p:spPr>
        <p:txBody>
          <a:bodyPr wrap="square">
            <a:spAutoFit/>
          </a:bodyPr>
          <a:lstStyle/>
          <a:p>
            <a:r>
              <a:rPr lang="en-US" altLang="tr-TR" sz="2800" dirty="0" err="1" smtClean="0">
                <a:solidFill>
                  <a:srgbClr val="C00000"/>
                </a:solidFill>
                <a:latin typeface="Times New Roman" panose="02020603050405020304" pitchFamily="18" charset="0"/>
                <a:cs typeface="Times New Roman" panose="02020603050405020304" pitchFamily="18" charset="0"/>
              </a:rPr>
              <a:t>Damla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Sulama</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Yönteminin</a:t>
            </a:r>
            <a:r>
              <a:rPr lang="en-US" altLang="tr-TR" sz="2800" dirty="0" smtClean="0">
                <a:solidFill>
                  <a:srgbClr val="C00000"/>
                </a:solidFill>
                <a:latin typeface="Times New Roman" panose="02020603050405020304" pitchFamily="18" charset="0"/>
                <a:cs typeface="Times New Roman" panose="02020603050405020304" pitchFamily="18" charset="0"/>
              </a:rPr>
              <a:t> </a:t>
            </a:r>
            <a:r>
              <a:rPr lang="en-US" altLang="tr-TR" sz="2800" dirty="0" err="1" smtClean="0">
                <a:solidFill>
                  <a:srgbClr val="C00000"/>
                </a:solidFill>
                <a:latin typeface="Times New Roman" panose="02020603050405020304" pitchFamily="18" charset="0"/>
                <a:cs typeface="Times New Roman" panose="02020603050405020304" pitchFamily="18" charset="0"/>
              </a:rPr>
              <a:t>Üstünlükleri</a:t>
            </a:r>
            <a:endParaRPr lang="tr-TR"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826" y="4287496"/>
            <a:ext cx="4203289" cy="2378774"/>
          </a:xfrm>
          <a:prstGeom prst="rect">
            <a:avLst/>
          </a:prstGeom>
        </p:spPr>
      </p:pic>
    </p:spTree>
    <p:extLst>
      <p:ext uri="{BB962C8B-B14F-4D97-AF65-F5344CB8AC3E}">
        <p14:creationId xmlns:p14="http://schemas.microsoft.com/office/powerpoint/2010/main" val="31872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1" name="Picture 9" descr="duny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5003" name="Text Box 11"/>
          <p:cNvSpPr txBox="1">
            <a:spLocks noChangeArrowheads="1"/>
          </p:cNvSpPr>
          <p:nvPr/>
        </p:nvSpPr>
        <p:spPr bwMode="auto">
          <a:xfrm>
            <a:off x="110818" y="3804829"/>
            <a:ext cx="3384550" cy="394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tr-TR" altLang="tr-TR" sz="1800" b="1" dirty="0">
                <a:solidFill>
                  <a:schemeClr val="bg1"/>
                </a:solidFill>
              </a:rPr>
              <a:t>  2/3 ‘ü su 1/3’ ü kara</a:t>
            </a:r>
          </a:p>
          <a:p>
            <a:pPr algn="just">
              <a:spcBef>
                <a:spcPct val="50000"/>
              </a:spcBef>
              <a:buFontTx/>
              <a:buChar char="•"/>
            </a:pPr>
            <a:r>
              <a:rPr lang="tr-TR" altLang="tr-TR" sz="1800" b="1" dirty="0">
                <a:solidFill>
                  <a:schemeClr val="bg1"/>
                </a:solidFill>
              </a:rPr>
              <a:t> Suyun % 97’ si okyanus ve denizlerde</a:t>
            </a:r>
          </a:p>
          <a:p>
            <a:pPr algn="just">
              <a:spcBef>
                <a:spcPct val="50000"/>
              </a:spcBef>
              <a:buFontTx/>
              <a:buChar char="•"/>
            </a:pPr>
            <a:r>
              <a:rPr lang="tr-TR" altLang="tr-TR" sz="1800" b="1" dirty="0">
                <a:solidFill>
                  <a:schemeClr val="bg1"/>
                </a:solidFill>
              </a:rPr>
              <a:t> % 2’si buzullarda</a:t>
            </a:r>
          </a:p>
          <a:p>
            <a:pPr algn="just">
              <a:spcBef>
                <a:spcPct val="50000"/>
              </a:spcBef>
              <a:buFontTx/>
              <a:buChar char="•"/>
            </a:pPr>
            <a:r>
              <a:rPr lang="tr-TR" altLang="tr-TR" sz="1800" b="1" dirty="0">
                <a:solidFill>
                  <a:schemeClr val="bg1"/>
                </a:solidFill>
              </a:rPr>
              <a:t> % 1’ i tatlı su kaynakları ancak, % 0,4’ü çok derinlerde</a:t>
            </a:r>
          </a:p>
          <a:p>
            <a:pPr algn="just">
              <a:spcBef>
                <a:spcPct val="50000"/>
              </a:spcBef>
              <a:buFontTx/>
              <a:buChar char="•"/>
            </a:pPr>
            <a:r>
              <a:rPr lang="tr-TR" altLang="tr-TR" sz="1800" b="1" dirty="0">
                <a:solidFill>
                  <a:schemeClr val="bg1"/>
                </a:solidFill>
              </a:rPr>
              <a:t> İnsanoğlu için kalan sadece % 0,6</a:t>
            </a:r>
          </a:p>
          <a:p>
            <a:pPr algn="just">
              <a:spcBef>
                <a:spcPct val="50000"/>
              </a:spcBef>
            </a:pPr>
            <a:endParaRPr lang="tr-TR" altLang="tr-TR" sz="1800" b="1" dirty="0">
              <a:solidFill>
                <a:schemeClr val="bg1"/>
              </a:solidFill>
            </a:endParaRPr>
          </a:p>
          <a:p>
            <a:pPr algn="just">
              <a:spcBef>
                <a:spcPct val="50000"/>
              </a:spcBef>
            </a:pPr>
            <a:endParaRPr lang="tr-TR" altLang="tr-TR" sz="1800" b="1" dirty="0">
              <a:solidFill>
                <a:schemeClr val="bg1"/>
              </a:solidFill>
            </a:endParaRPr>
          </a:p>
        </p:txBody>
      </p:sp>
    </p:spTree>
    <p:extLst>
      <p:ext uri="{BB962C8B-B14F-4D97-AF65-F5344CB8AC3E}">
        <p14:creationId xmlns:p14="http://schemas.microsoft.com/office/powerpoint/2010/main" val="2742208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195" y="280426"/>
            <a:ext cx="4372282" cy="30565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166" y="2283339"/>
            <a:ext cx="4365521" cy="332944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8822" b="8362"/>
          <a:stretch/>
        </p:blipFill>
        <p:spPr>
          <a:xfrm>
            <a:off x="1066199" y="3574257"/>
            <a:ext cx="3052273" cy="3121511"/>
          </a:xfrm>
          <a:prstGeom prst="rect">
            <a:avLst/>
          </a:prstGeom>
        </p:spPr>
      </p:pic>
    </p:spTree>
    <p:extLst>
      <p:ext uri="{BB962C8B-B14F-4D97-AF65-F5344CB8AC3E}">
        <p14:creationId xmlns:p14="http://schemas.microsoft.com/office/powerpoint/2010/main" val="2825446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2051" descr="C:\WINDOWS\Desktop\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28650" y="3186984"/>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8000" b="1" dirty="0" smtClean="0">
                <a:solidFill>
                  <a:schemeClr val="bg1"/>
                </a:solidFill>
              </a:rPr>
              <a:t>Güneydoğu Anadolu Projesi</a:t>
            </a:r>
            <a:br>
              <a:rPr lang="tr-TR" sz="8000" b="1" dirty="0" smtClean="0">
                <a:solidFill>
                  <a:schemeClr val="bg1"/>
                </a:solidFill>
              </a:rPr>
            </a:br>
            <a:r>
              <a:rPr lang="tr-TR" sz="8000" b="1" dirty="0" smtClean="0">
                <a:solidFill>
                  <a:schemeClr val="bg1"/>
                </a:solidFill>
              </a:rPr>
              <a:t>(GAP)</a:t>
            </a:r>
          </a:p>
          <a:p>
            <a:pPr algn="ctr"/>
            <a:endParaRPr lang="tr-TR" sz="2800" b="1" dirty="0" smtClean="0">
              <a:solidFill>
                <a:schemeClr val="bg1"/>
              </a:solidFill>
            </a:endParaRPr>
          </a:p>
          <a:p>
            <a:pPr algn="ctr"/>
            <a:r>
              <a:rPr lang="tr-TR" sz="5400" b="1" dirty="0" smtClean="0">
                <a:solidFill>
                  <a:schemeClr val="bg1"/>
                </a:solidFill>
              </a:rPr>
              <a:t>Entegre Kalkınma Projesi</a:t>
            </a:r>
            <a:endParaRPr lang="tr-TR" sz="5400" b="1" dirty="0">
              <a:solidFill>
                <a:schemeClr val="bg1"/>
              </a:solidFill>
            </a:endParaRPr>
          </a:p>
        </p:txBody>
      </p:sp>
    </p:spTree>
    <p:extLst>
      <p:ext uri="{BB962C8B-B14F-4D97-AF65-F5344CB8AC3E}">
        <p14:creationId xmlns:p14="http://schemas.microsoft.com/office/powerpoint/2010/main" val="328688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3249" t="22278" r="23249" b="24899"/>
          <a:stretch/>
        </p:blipFill>
        <p:spPr>
          <a:xfrm>
            <a:off x="0" y="0"/>
            <a:ext cx="9168539" cy="6858000"/>
          </a:xfrm>
          <a:prstGeom prst="rect">
            <a:avLst/>
          </a:prstGeom>
        </p:spPr>
      </p:pic>
      <p:sp>
        <p:nvSpPr>
          <p:cNvPr id="6" name="Rectangle 5"/>
          <p:cNvSpPr/>
          <p:nvPr/>
        </p:nvSpPr>
        <p:spPr>
          <a:xfrm>
            <a:off x="628650" y="4183412"/>
            <a:ext cx="6681021" cy="1077218"/>
          </a:xfrm>
          <a:prstGeom prst="rect">
            <a:avLst/>
          </a:prstGeom>
        </p:spPr>
        <p:txBody>
          <a:bodyPr wrap="square">
            <a:spAutoFit/>
          </a:bodyPr>
          <a:lstStyle/>
          <a:p>
            <a:pPr algn="ctr"/>
            <a:r>
              <a:rPr lang="tr-TR" sz="3200" dirty="0">
                <a:solidFill>
                  <a:schemeClr val="bg1"/>
                </a:solidFill>
              </a:rPr>
              <a:t>Toplam 22 baraj, 19 HES, 1,8 milyon ha, 7.490 MW, 27 milyar kWh</a:t>
            </a:r>
          </a:p>
        </p:txBody>
      </p:sp>
    </p:spTree>
    <p:extLst>
      <p:ext uri="{BB962C8B-B14F-4D97-AF65-F5344CB8AC3E}">
        <p14:creationId xmlns:p14="http://schemas.microsoft.com/office/powerpoint/2010/main" val="1765801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31" y="2737668"/>
            <a:ext cx="8740938" cy="3913853"/>
          </a:xfrm>
          <a:prstGeom prst="rect">
            <a:avLst/>
          </a:prstGeom>
          <a:effectLst>
            <a:softEdge rad="127000"/>
          </a:effectLst>
        </p:spPr>
      </p:pic>
      <p:sp>
        <p:nvSpPr>
          <p:cNvPr id="6" name="Rectangle 5"/>
          <p:cNvSpPr/>
          <p:nvPr/>
        </p:nvSpPr>
        <p:spPr>
          <a:xfrm>
            <a:off x="361335" y="259614"/>
            <a:ext cx="8421329" cy="2345322"/>
          </a:xfrm>
          <a:prstGeom prst="rect">
            <a:avLst/>
          </a:prstGeom>
        </p:spPr>
        <p:txBody>
          <a:bodyPr wrap="square">
            <a:spAutoFit/>
          </a:bodyPr>
          <a:lstStyle/>
          <a:p>
            <a:pPr algn="just">
              <a:lnSpc>
                <a:spcPct val="150000"/>
              </a:lnSpc>
            </a:pPr>
            <a:r>
              <a:rPr lang="tr-TR" sz="2000" dirty="0" smtClean="0">
                <a:solidFill>
                  <a:srgbClr val="3E3E3E"/>
                </a:solidFill>
                <a:latin typeface="Times New Roman" panose="02020603050405020304" pitchFamily="18" charset="0"/>
                <a:cs typeface="Times New Roman" panose="02020603050405020304" pitchFamily="18" charset="0"/>
              </a:rPr>
              <a:t>      GAP’ın </a:t>
            </a:r>
            <a:r>
              <a:rPr lang="tr-TR" sz="2000" dirty="0">
                <a:solidFill>
                  <a:srgbClr val="3E3E3E"/>
                </a:solidFill>
                <a:latin typeface="Times New Roman" panose="02020603050405020304" pitchFamily="18" charset="0"/>
                <a:cs typeface="Times New Roman" panose="02020603050405020304" pitchFamily="18" charset="0"/>
              </a:rPr>
              <a:t>temel hedefleri; Güneydoğu Anadolu Bölgesi'nin sahip olduğu kaynakları değerlendirerek, yöre halkının gelir düzeyini ve yaşam kalitesini yükseltmek, bu Bölge ile diğer bölgeler arasındaki gelişmişlik farkını gidermek, kırsal alandaki verimliliği ve istihdam olanaklarını artırarak ulusal düzeyde ekonomik gelişme ve sosyal istikrar hedeflerine katkıda bulunmaktır.</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859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9851"/>
          <a:stretch/>
        </p:blipFill>
        <p:spPr>
          <a:xfrm>
            <a:off x="132890" y="1588251"/>
            <a:ext cx="6120426" cy="4755584"/>
          </a:xfrm>
          <a:prstGeom prst="rect">
            <a:avLst/>
          </a:prstGeom>
        </p:spPr>
      </p:pic>
      <p:sp>
        <p:nvSpPr>
          <p:cNvPr id="6" name="Rectangle 5"/>
          <p:cNvSpPr/>
          <p:nvPr/>
        </p:nvSpPr>
        <p:spPr>
          <a:xfrm>
            <a:off x="4203293" y="383458"/>
            <a:ext cx="4793225" cy="3323987"/>
          </a:xfrm>
          <a:prstGeom prst="rect">
            <a:avLst/>
          </a:prstGeom>
        </p:spPr>
        <p:txBody>
          <a:bodyPr wrap="square">
            <a:spAutoFit/>
          </a:bodyPr>
          <a:lstStyle/>
          <a:p>
            <a:pPr algn="ctr">
              <a:lnSpc>
                <a:spcPct val="150000"/>
              </a:lnSpc>
            </a:pPr>
            <a:r>
              <a:rPr lang="tr-TR" sz="2000" dirty="0" smtClean="0">
                <a:solidFill>
                  <a:srgbClr val="3E3E3E"/>
                </a:solidFill>
                <a:latin typeface="Times New Roman" panose="02020603050405020304" pitchFamily="18" charset="0"/>
                <a:cs typeface="Times New Roman" panose="02020603050405020304" pitchFamily="18" charset="0"/>
              </a:rPr>
              <a:t>     Proje </a:t>
            </a:r>
            <a:r>
              <a:rPr lang="tr-TR" sz="2000" dirty="0">
                <a:solidFill>
                  <a:srgbClr val="3E3E3E"/>
                </a:solidFill>
                <a:latin typeface="Times New Roman" panose="02020603050405020304" pitchFamily="18" charset="0"/>
                <a:cs typeface="Times New Roman" panose="02020603050405020304" pitchFamily="18" charset="0"/>
              </a:rPr>
              <a:t>alanı Fırat-Dicle Havzası ile yukarı Mezopotamya ovalarında yer alan 9 ili (Adıyaman, Batman, Diyarbakır, Gaziantep, Kilis, Mardin, Siirt, Şanlıurfa, Şırnak) kapsamaktadır. GAP kapsamındaki illerin alan ve nüfus büyüklüğü, Türkiye’nin ortalama % 10,7’ si civarındadır.</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748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b="1" dirty="0" smtClean="0">
                <a:latin typeface="Times New Roman" panose="02020603050405020304" pitchFamily="18" charset="0"/>
                <a:cs typeface="Times New Roman" panose="02020603050405020304" pitchFamily="18" charset="0"/>
              </a:rPr>
              <a:t>Türkiye - GAP Karşılaştırma</a:t>
            </a:r>
            <a:endParaRPr lang="tr-TR" b="1" dirty="0">
              <a:latin typeface="Times New Roman" panose="02020603050405020304" pitchFamily="18" charset="0"/>
              <a:cs typeface="Times New Roman" panose="02020603050405020304" pitchFamily="18"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57128450"/>
              </p:ext>
            </p:extLst>
          </p:nvPr>
        </p:nvGraphicFramePr>
        <p:xfrm>
          <a:off x="365943" y="1899366"/>
          <a:ext cx="8379851" cy="3675524"/>
        </p:xfrm>
        <a:graphic>
          <a:graphicData uri="http://schemas.openxmlformats.org/drawingml/2006/table">
            <a:tbl>
              <a:tblPr firstRow="1" bandRow="1">
                <a:tableStyleId>{5A111915-BE36-4E01-A7E5-04B1672EAD32}</a:tableStyleId>
              </a:tblPr>
              <a:tblGrid>
                <a:gridCol w="2685549">
                  <a:extLst>
                    <a:ext uri="{9D8B030D-6E8A-4147-A177-3AD203B41FA5}">
                      <a16:colId xmlns:a16="http://schemas.microsoft.com/office/drawing/2014/main" xmlns="" val="1291317784"/>
                    </a:ext>
                  </a:extLst>
                </a:gridCol>
                <a:gridCol w="2037177">
                  <a:extLst>
                    <a:ext uri="{9D8B030D-6E8A-4147-A177-3AD203B41FA5}">
                      <a16:colId xmlns:a16="http://schemas.microsoft.com/office/drawing/2014/main" xmlns="" val="4149938138"/>
                    </a:ext>
                  </a:extLst>
                </a:gridCol>
                <a:gridCol w="1739436">
                  <a:extLst>
                    <a:ext uri="{9D8B030D-6E8A-4147-A177-3AD203B41FA5}">
                      <a16:colId xmlns:a16="http://schemas.microsoft.com/office/drawing/2014/main" xmlns="" val="1331817955"/>
                    </a:ext>
                  </a:extLst>
                </a:gridCol>
                <a:gridCol w="1917689">
                  <a:extLst>
                    <a:ext uri="{9D8B030D-6E8A-4147-A177-3AD203B41FA5}">
                      <a16:colId xmlns:a16="http://schemas.microsoft.com/office/drawing/2014/main" xmlns="" val="1500370555"/>
                    </a:ext>
                  </a:extLst>
                </a:gridCol>
              </a:tblGrid>
              <a:tr h="843834">
                <a:tc>
                  <a:txBody>
                    <a:bodyPr/>
                    <a:lstStyle/>
                    <a:p>
                      <a:pPr algn="ctr"/>
                      <a:endParaRPr lang="tr-TR"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tr-TR" dirty="0" smtClean="0"/>
                        <a:t>TÜRKİYE</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GAP</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GAP/TR %</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6757309"/>
                  </a:ext>
                </a:extLst>
              </a:tr>
              <a:tr h="899652">
                <a:tc>
                  <a:txBody>
                    <a:bodyPr/>
                    <a:lstStyle/>
                    <a:p>
                      <a:pPr algn="ctr"/>
                      <a:r>
                        <a:rPr lang="tr-TR" sz="2000" b="1" dirty="0" smtClean="0">
                          <a:solidFill>
                            <a:schemeClr val="bg1"/>
                          </a:solidFill>
                        </a:rPr>
                        <a:t>Yüzölçümü (km</a:t>
                      </a:r>
                      <a:r>
                        <a:rPr lang="tr-TR" sz="2000" b="1" baseline="30000" dirty="0" smtClean="0">
                          <a:solidFill>
                            <a:schemeClr val="bg1"/>
                          </a:solidFill>
                        </a:rPr>
                        <a:t>2</a:t>
                      </a:r>
                      <a:r>
                        <a:rPr lang="tr-TR" sz="2000" b="1" dirty="0" smtClean="0">
                          <a:solidFill>
                            <a:schemeClr val="bg1"/>
                          </a:solidFill>
                        </a:rPr>
                        <a:t>)</a:t>
                      </a:r>
                      <a:endParaRPr lang="tr-TR"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tr-TR" dirty="0" smtClean="0"/>
                        <a:t>779</a:t>
                      </a:r>
                      <a:r>
                        <a:rPr lang="tr-TR" baseline="0" dirty="0" smtClean="0"/>
                        <a:t> 452</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75 193</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9,7</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38935319"/>
                  </a:ext>
                </a:extLst>
              </a:tr>
              <a:tr h="855406">
                <a:tc>
                  <a:txBody>
                    <a:bodyPr/>
                    <a:lstStyle/>
                    <a:p>
                      <a:pPr algn="ctr"/>
                      <a:r>
                        <a:rPr lang="tr-TR" sz="2000" b="1" dirty="0" smtClean="0">
                          <a:solidFill>
                            <a:schemeClr val="bg1"/>
                          </a:solidFill>
                        </a:rPr>
                        <a:t>Nüfus</a:t>
                      </a:r>
                      <a:r>
                        <a:rPr lang="tr-TR" sz="2000" b="1" baseline="0" dirty="0" smtClean="0">
                          <a:solidFill>
                            <a:schemeClr val="bg1"/>
                          </a:solidFill>
                        </a:rPr>
                        <a:t> (milyon)</a:t>
                      </a:r>
                      <a:endParaRPr lang="tr-TR"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tr-TR" dirty="0" smtClean="0"/>
                        <a:t>82,00</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8,84</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10,7</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24056881"/>
                  </a:ext>
                </a:extLst>
              </a:tr>
              <a:tr h="1076632">
                <a:tc>
                  <a:txBody>
                    <a:bodyPr/>
                    <a:lstStyle/>
                    <a:p>
                      <a:pPr algn="ctr"/>
                      <a:r>
                        <a:rPr lang="tr-TR" sz="2000" b="1" dirty="0" smtClean="0">
                          <a:solidFill>
                            <a:schemeClr val="bg1"/>
                          </a:solidFill>
                        </a:rPr>
                        <a:t>Yıllık Nüfus</a:t>
                      </a:r>
                      <a:r>
                        <a:rPr lang="tr-TR" sz="2000" b="1" baseline="0" dirty="0" smtClean="0">
                          <a:solidFill>
                            <a:schemeClr val="bg1"/>
                          </a:solidFill>
                        </a:rPr>
                        <a:t> Artış Hızı (binde) 2017-2018</a:t>
                      </a:r>
                      <a:endParaRPr lang="tr-TR"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tr-TR" dirty="0" smtClean="0"/>
                        <a:t>14,7</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dirty="0" smtClean="0"/>
                        <a:t>20,9</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17046956"/>
                  </a:ext>
                </a:extLst>
              </a:tr>
            </a:tbl>
          </a:graphicData>
        </a:graphic>
      </p:graphicFrame>
    </p:spTree>
    <p:extLst>
      <p:ext uri="{BB962C8B-B14F-4D97-AF65-F5344CB8AC3E}">
        <p14:creationId xmlns:p14="http://schemas.microsoft.com/office/powerpoint/2010/main" val="1431796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3"/>
          <p:cNvPicPr>
            <a:picLocks noChangeAspect="1"/>
          </p:cNvPicPr>
          <p:nvPr/>
        </p:nvPicPr>
        <p:blipFill rotWithShape="1">
          <a:blip r:embed="rId2"/>
          <a:srcRect l="20528" t="22480" r="19849" b="12399"/>
          <a:stretch/>
        </p:blipFill>
        <p:spPr>
          <a:xfrm>
            <a:off x="0" y="0"/>
            <a:ext cx="9144000" cy="6633882"/>
          </a:xfrm>
          <a:prstGeom prst="rect">
            <a:avLst/>
          </a:prstGeom>
        </p:spPr>
      </p:pic>
    </p:spTree>
    <p:extLst>
      <p:ext uri="{BB962C8B-B14F-4D97-AF65-F5344CB8AC3E}">
        <p14:creationId xmlns:p14="http://schemas.microsoft.com/office/powerpoint/2010/main" val="3244069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3"/>
          <p:cNvPicPr>
            <a:picLocks noChangeAspect="1"/>
          </p:cNvPicPr>
          <p:nvPr/>
        </p:nvPicPr>
        <p:blipFill rotWithShape="1">
          <a:blip r:embed="rId2"/>
          <a:srcRect l="19508" t="19626" r="22569" b="14615"/>
          <a:stretch/>
        </p:blipFill>
        <p:spPr>
          <a:xfrm>
            <a:off x="0" y="0"/>
            <a:ext cx="9144000" cy="6725266"/>
          </a:xfrm>
          <a:prstGeom prst="rect">
            <a:avLst/>
          </a:prstGeom>
        </p:spPr>
      </p:pic>
      <p:sp>
        <p:nvSpPr>
          <p:cNvPr id="5" name="Rectangle 4"/>
          <p:cNvSpPr/>
          <p:nvPr/>
        </p:nvSpPr>
        <p:spPr>
          <a:xfrm>
            <a:off x="2430324" y="230190"/>
            <a:ext cx="4402359" cy="369332"/>
          </a:xfrm>
          <a:prstGeom prst="rect">
            <a:avLst/>
          </a:prstGeom>
        </p:spPr>
        <p:txBody>
          <a:bodyPr wrap="none">
            <a:spAutoFit/>
          </a:bodyPr>
          <a:lstStyle/>
          <a:p>
            <a:r>
              <a:rPr lang="tr-TR" b="1" dirty="0"/>
              <a:t>TÜRKİYE HAVZALARA GÖRE SU POTANSİYELİ</a:t>
            </a:r>
          </a:p>
        </p:txBody>
      </p:sp>
    </p:spTree>
    <p:extLst>
      <p:ext uri="{BB962C8B-B14F-4D97-AF65-F5344CB8AC3E}">
        <p14:creationId xmlns:p14="http://schemas.microsoft.com/office/powerpoint/2010/main" val="3785487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7448"/>
            <a:ext cx="9144000" cy="3967316"/>
          </a:xfrm>
          <a:prstGeom prst="rect">
            <a:avLst/>
          </a:prstGeom>
          <a:effectLst>
            <a:softEdge rad="127000"/>
          </a:effectLst>
        </p:spPr>
      </p:pic>
      <p:sp>
        <p:nvSpPr>
          <p:cNvPr id="4" name="Rectangle 3"/>
          <p:cNvSpPr/>
          <p:nvPr/>
        </p:nvSpPr>
        <p:spPr>
          <a:xfrm>
            <a:off x="444756" y="530943"/>
            <a:ext cx="8254488" cy="1938992"/>
          </a:xfrm>
          <a:prstGeom prst="rect">
            <a:avLst/>
          </a:prstGeom>
        </p:spPr>
        <p:txBody>
          <a:bodyPr wrap="square">
            <a:spAutoFit/>
          </a:bodyPr>
          <a:lstStyle/>
          <a:p>
            <a:pPr algn="just">
              <a:lnSpc>
                <a:spcPct val="150000"/>
              </a:lnSpc>
            </a:pPr>
            <a:r>
              <a:rPr lang="tr-TR" sz="2000" dirty="0" smtClean="0">
                <a:latin typeface="Times New Roman" panose="02020603050405020304" pitchFamily="18" charset="0"/>
                <a:cs typeface="Times New Roman" panose="02020603050405020304" pitchFamily="18" charset="0"/>
              </a:rPr>
              <a:t>     Türkiye'nin </a:t>
            </a:r>
            <a:r>
              <a:rPr lang="tr-TR" sz="2000" dirty="0">
                <a:latin typeface="Times New Roman" panose="02020603050405020304" pitchFamily="18" charset="0"/>
                <a:cs typeface="Times New Roman" panose="02020603050405020304" pitchFamily="18" charset="0"/>
              </a:rPr>
              <a:t>25 havzasındaki toplam su </a:t>
            </a:r>
            <a:r>
              <a:rPr lang="tr-TR" sz="2000">
                <a:latin typeface="Times New Roman" panose="02020603050405020304" pitchFamily="18" charset="0"/>
                <a:cs typeface="Times New Roman" panose="02020603050405020304" pitchFamily="18" charset="0"/>
              </a:rPr>
              <a:t>potansiyeli </a:t>
            </a:r>
            <a:r>
              <a:rPr lang="tr-TR" sz="2000" smtClean="0">
                <a:latin typeface="Times New Roman" panose="02020603050405020304" pitchFamily="18" charset="0"/>
                <a:cs typeface="Times New Roman" panose="02020603050405020304" pitchFamily="18" charset="0"/>
              </a:rPr>
              <a:t>166 </a:t>
            </a:r>
            <a:r>
              <a:rPr lang="tr-TR" sz="2000" dirty="0">
                <a:latin typeface="Times New Roman" panose="02020603050405020304" pitchFamily="18" charset="0"/>
                <a:cs typeface="Times New Roman" panose="02020603050405020304" pitchFamily="18" charset="0"/>
              </a:rPr>
              <a:t>milyar m³ olup bunun, 32 milyar m³’ü Fırat ve 21 milyar m³’ü Dicle'de olmak üzere toplam 53 milyar m³ bu havzada yer almaktadır. Ancak yıllık kullanılabilir su potansiyeli, 14 milyar m³ ü yeraltı suyu olmak üzere, toplam 112 milyar m³ tür. </a:t>
            </a:r>
          </a:p>
        </p:txBody>
      </p:sp>
    </p:spTree>
    <p:extLst>
      <p:ext uri="{BB962C8B-B14F-4D97-AF65-F5344CB8AC3E}">
        <p14:creationId xmlns:p14="http://schemas.microsoft.com/office/powerpoint/2010/main" val="3662207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 name="Picture 1026" descr="C:\WINDOWS\Desktop\ortak2\webfotoson\ataturk baraji\3.jpg"/>
          <p:cNvPicPr>
            <a:picLocks noChangeAspect="1" noChangeArrowheads="1"/>
          </p:cNvPicPr>
          <p:nvPr/>
        </p:nvPicPr>
        <p:blipFill>
          <a:blip r:embed="rId2">
            <a:extLst>
              <a:ext uri="{28A0092B-C50C-407E-A947-70E740481C1C}">
                <a14:useLocalDpi xmlns:a14="http://schemas.microsoft.com/office/drawing/2010/main" val="0"/>
              </a:ext>
            </a:extLst>
          </a:blip>
          <a:srcRect l="13043"/>
          <a:stretch>
            <a:fillRect/>
          </a:stretch>
        </p:blipFill>
        <p:spPr bwMode="auto">
          <a:xfrm>
            <a:off x="328105" y="273394"/>
            <a:ext cx="4096411" cy="296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ıashow\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105" y="3377856"/>
            <a:ext cx="4096411" cy="313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WINDOWS\Desktop\Tun.jpg"/>
          <p:cNvPicPr>
            <a:picLocks noChangeAspect="1" noChangeArrowheads="1"/>
          </p:cNvPicPr>
          <p:nvPr/>
        </p:nvPicPr>
        <p:blipFill>
          <a:blip r:embed="rId4">
            <a:extLst>
              <a:ext uri="{28A0092B-C50C-407E-A947-70E740481C1C}">
                <a14:useLocalDpi xmlns:a14="http://schemas.microsoft.com/office/drawing/2010/main" val="0"/>
              </a:ext>
            </a:extLst>
          </a:blip>
          <a:srcRect b="1729"/>
          <a:stretch>
            <a:fillRect/>
          </a:stretch>
        </p:blipFill>
        <p:spPr bwMode="auto">
          <a:xfrm>
            <a:off x="4595965" y="273394"/>
            <a:ext cx="4219929" cy="29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965" y="3377855"/>
            <a:ext cx="4219929" cy="3135350"/>
          </a:xfrm>
          <a:prstGeom prst="rect">
            <a:avLst/>
          </a:prstGeom>
        </p:spPr>
      </p:pic>
    </p:spTree>
    <p:extLst>
      <p:ext uri="{BB962C8B-B14F-4D97-AF65-F5344CB8AC3E}">
        <p14:creationId xmlns:p14="http://schemas.microsoft.com/office/powerpoint/2010/main" val="3976784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Rectangle 5"/>
          <p:cNvSpPr>
            <a:spLocks noChangeArrowheads="1"/>
          </p:cNvSpPr>
          <p:nvPr/>
        </p:nvSpPr>
        <p:spPr bwMode="auto">
          <a:xfrm>
            <a:off x="297001" y="1600200"/>
            <a:ext cx="884699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tr-TR" altLang="tr-TR" sz="3600" dirty="0">
                <a:solidFill>
                  <a:schemeClr val="tx2"/>
                </a:solidFill>
                <a:latin typeface="Tahoma" panose="020B0604030504040204" pitchFamily="34" charset="0"/>
              </a:rPr>
              <a:t>Trakya Bölgesi Toprak Kaynakları ve Kullanım Alanları</a:t>
            </a:r>
          </a:p>
          <a:p>
            <a:pPr algn="ctr"/>
            <a:endParaRPr lang="tr-TR" altLang="tr-TR" sz="3600" dirty="0">
              <a:solidFill>
                <a:schemeClr val="tx2"/>
              </a:solidFill>
              <a:latin typeface="Tahoma" panose="020B0604030504040204" pitchFamily="34" charset="0"/>
            </a:endParaRPr>
          </a:p>
        </p:txBody>
      </p:sp>
      <p:grpSp>
        <p:nvGrpSpPr>
          <p:cNvPr id="71686" name="Group 6"/>
          <p:cNvGrpSpPr>
            <a:grpSpLocks/>
          </p:cNvGrpSpPr>
          <p:nvPr/>
        </p:nvGrpSpPr>
        <p:grpSpPr bwMode="auto">
          <a:xfrm>
            <a:off x="297001" y="1974389"/>
            <a:ext cx="8569325" cy="4392612"/>
            <a:chOff x="-3" y="-3"/>
            <a:chExt cx="5753" cy="3850"/>
          </a:xfrm>
        </p:grpSpPr>
        <p:grpSp>
          <p:nvGrpSpPr>
            <p:cNvPr id="71687" name="Group 7"/>
            <p:cNvGrpSpPr>
              <a:grpSpLocks/>
            </p:cNvGrpSpPr>
            <p:nvPr/>
          </p:nvGrpSpPr>
          <p:grpSpPr bwMode="auto">
            <a:xfrm>
              <a:off x="0" y="0"/>
              <a:ext cx="5747" cy="3844"/>
              <a:chOff x="0" y="0"/>
              <a:chExt cx="5747" cy="3844"/>
            </a:xfrm>
          </p:grpSpPr>
          <p:grpSp>
            <p:nvGrpSpPr>
              <p:cNvPr id="71688" name="Group 8"/>
              <p:cNvGrpSpPr>
                <a:grpSpLocks/>
              </p:cNvGrpSpPr>
              <p:nvPr/>
            </p:nvGrpSpPr>
            <p:grpSpPr bwMode="auto">
              <a:xfrm>
                <a:off x="0" y="0"/>
                <a:ext cx="1666" cy="1192"/>
                <a:chOff x="0" y="0"/>
                <a:chExt cx="1666" cy="1192"/>
              </a:xfrm>
            </p:grpSpPr>
            <p:sp>
              <p:nvSpPr>
                <p:cNvPr id="71689" name="Rectangle 9"/>
                <p:cNvSpPr>
                  <a:spLocks noChangeArrowheads="1"/>
                </p:cNvSpPr>
                <p:nvPr/>
              </p:nvSpPr>
              <p:spPr bwMode="auto">
                <a:xfrm>
                  <a:off x="28" y="0"/>
                  <a:ext cx="1610" cy="1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Kullanım</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r>
                    <a:rPr lang="en-US" altLang="tr-TR" sz="1600" b="1">
                      <a:solidFill>
                        <a:srgbClr val="FF0000"/>
                      </a:solidFill>
                      <a:latin typeface="Times New Roman" panose="02020603050405020304" pitchFamily="18" charset="0"/>
                      <a:cs typeface="Times New Roman" panose="02020603050405020304" pitchFamily="18" charset="0"/>
                    </a:rPr>
                    <a:t> Alanı</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1690" name="Rectangle 10"/>
                <p:cNvSpPr>
                  <a:spLocks noChangeArrowheads="1"/>
                </p:cNvSpPr>
                <p:nvPr/>
              </p:nvSpPr>
              <p:spPr bwMode="auto">
                <a:xfrm>
                  <a:off x="0" y="0"/>
                  <a:ext cx="1666" cy="119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691" name="Group 11"/>
              <p:cNvGrpSpPr>
                <a:grpSpLocks/>
              </p:cNvGrpSpPr>
              <p:nvPr/>
            </p:nvGrpSpPr>
            <p:grpSpPr bwMode="auto">
              <a:xfrm>
                <a:off x="1666" y="0"/>
                <a:ext cx="1516" cy="442"/>
                <a:chOff x="1666" y="0"/>
                <a:chExt cx="1516" cy="442"/>
              </a:xfrm>
            </p:grpSpPr>
            <p:sp>
              <p:nvSpPr>
                <p:cNvPr id="71692" name="Rectangle 12"/>
                <p:cNvSpPr>
                  <a:spLocks noChangeArrowheads="1"/>
                </p:cNvSpPr>
                <p:nvPr/>
              </p:nvSpPr>
              <p:spPr bwMode="auto">
                <a:xfrm>
                  <a:off x="1694" y="0"/>
                  <a:ext cx="146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Türkiye</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1693" name="Rectangle 13"/>
                <p:cNvSpPr>
                  <a:spLocks noChangeArrowheads="1"/>
                </p:cNvSpPr>
                <p:nvPr/>
              </p:nvSpPr>
              <p:spPr bwMode="auto">
                <a:xfrm>
                  <a:off x="1666" y="0"/>
                  <a:ext cx="151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694" name="Group 14"/>
              <p:cNvGrpSpPr>
                <a:grpSpLocks/>
              </p:cNvGrpSpPr>
              <p:nvPr/>
            </p:nvGrpSpPr>
            <p:grpSpPr bwMode="auto">
              <a:xfrm>
                <a:off x="3182" y="0"/>
                <a:ext cx="1474" cy="442"/>
                <a:chOff x="3182" y="0"/>
                <a:chExt cx="1474" cy="442"/>
              </a:xfrm>
            </p:grpSpPr>
            <p:sp>
              <p:nvSpPr>
                <p:cNvPr id="71695" name="Rectangle 15"/>
                <p:cNvSpPr>
                  <a:spLocks noChangeArrowheads="1"/>
                </p:cNvSpPr>
                <p:nvPr/>
              </p:nvSpPr>
              <p:spPr bwMode="auto">
                <a:xfrm>
                  <a:off x="3210" y="0"/>
                  <a:ext cx="141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Trakya</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1696" name="Rectangle 16"/>
                <p:cNvSpPr>
                  <a:spLocks noChangeArrowheads="1"/>
                </p:cNvSpPr>
                <p:nvPr/>
              </p:nvSpPr>
              <p:spPr bwMode="auto">
                <a:xfrm>
                  <a:off x="3182" y="0"/>
                  <a:ext cx="147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697" name="Group 17"/>
              <p:cNvGrpSpPr>
                <a:grpSpLocks/>
              </p:cNvGrpSpPr>
              <p:nvPr/>
            </p:nvGrpSpPr>
            <p:grpSpPr bwMode="auto">
              <a:xfrm>
                <a:off x="4656" y="0"/>
                <a:ext cx="1091" cy="1192"/>
                <a:chOff x="4656" y="0"/>
                <a:chExt cx="1091" cy="1192"/>
              </a:xfrm>
            </p:grpSpPr>
            <p:sp>
              <p:nvSpPr>
                <p:cNvPr id="71698" name="Rectangle 18"/>
                <p:cNvSpPr>
                  <a:spLocks noChangeArrowheads="1"/>
                </p:cNvSpPr>
                <p:nvPr/>
              </p:nvSpPr>
              <p:spPr bwMode="auto">
                <a:xfrm>
                  <a:off x="4684" y="0"/>
                  <a:ext cx="1035" cy="1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Trakya / Türkiye</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r>
                    <a:rPr lang="en-US" altLang="tr-TR" sz="1600" b="1">
                      <a:solidFill>
                        <a:srgbClr val="FF0000"/>
                      </a:solidFill>
                      <a:latin typeface="Times New Roman" panose="02020603050405020304" pitchFamily="18" charset="0"/>
                      <a:cs typeface="Times New Roman" panose="02020603050405020304" pitchFamily="18" charset="0"/>
                    </a:rPr>
                    <a:t>(%)</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1699" name="Rectangle 19"/>
                <p:cNvSpPr>
                  <a:spLocks noChangeArrowheads="1"/>
                </p:cNvSpPr>
                <p:nvPr/>
              </p:nvSpPr>
              <p:spPr bwMode="auto">
                <a:xfrm>
                  <a:off x="4656" y="0"/>
                  <a:ext cx="1091" cy="119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00" name="Group 20"/>
              <p:cNvGrpSpPr>
                <a:grpSpLocks/>
              </p:cNvGrpSpPr>
              <p:nvPr/>
            </p:nvGrpSpPr>
            <p:grpSpPr bwMode="auto">
              <a:xfrm>
                <a:off x="1666" y="442"/>
                <a:ext cx="978" cy="750"/>
                <a:chOff x="1666" y="442"/>
                <a:chExt cx="978" cy="750"/>
              </a:xfrm>
            </p:grpSpPr>
            <p:sp>
              <p:nvSpPr>
                <p:cNvPr id="71701" name="Rectangle 21"/>
                <p:cNvSpPr>
                  <a:spLocks noChangeArrowheads="1"/>
                </p:cNvSpPr>
                <p:nvPr/>
              </p:nvSpPr>
              <p:spPr bwMode="auto">
                <a:xfrm>
                  <a:off x="1694" y="442"/>
                  <a:ext cx="922" cy="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a:t>
                  </a:r>
                  <a:r>
                    <a:rPr lang="tr-TR" altLang="tr-TR" sz="1600" b="1">
                      <a:solidFill>
                        <a:srgbClr val="000000"/>
                      </a:solidFill>
                      <a:latin typeface="Times New Roman" panose="02020603050405020304" pitchFamily="18" charset="0"/>
                    </a:rPr>
                    <a:t>milyon</a:t>
                  </a:r>
                  <a:r>
                    <a:rPr lang="en-US" altLang="tr-TR" sz="1600" b="1">
                      <a:solidFill>
                        <a:srgbClr val="000000"/>
                      </a:solidFill>
                      <a:latin typeface="Times New Roman" panose="02020603050405020304" pitchFamily="18" charset="0"/>
                      <a:cs typeface="Times New Roman" panose="02020603050405020304" pitchFamily="18" charset="0"/>
                    </a:rPr>
                    <a:t> ha)</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02" name="Rectangle 22"/>
                <p:cNvSpPr>
                  <a:spLocks noChangeArrowheads="1"/>
                </p:cNvSpPr>
                <p:nvPr/>
              </p:nvSpPr>
              <p:spPr bwMode="auto">
                <a:xfrm>
                  <a:off x="1666" y="442"/>
                  <a:ext cx="978"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03" name="Group 23"/>
              <p:cNvGrpSpPr>
                <a:grpSpLocks/>
              </p:cNvGrpSpPr>
              <p:nvPr/>
            </p:nvGrpSpPr>
            <p:grpSpPr bwMode="auto">
              <a:xfrm>
                <a:off x="2644" y="442"/>
                <a:ext cx="538" cy="750"/>
                <a:chOff x="2644" y="442"/>
                <a:chExt cx="538" cy="750"/>
              </a:xfrm>
            </p:grpSpPr>
            <p:sp>
              <p:nvSpPr>
                <p:cNvPr id="71704" name="Rectangle 24"/>
                <p:cNvSpPr>
                  <a:spLocks noChangeArrowheads="1"/>
                </p:cNvSpPr>
                <p:nvPr/>
              </p:nvSpPr>
              <p:spPr bwMode="auto">
                <a:xfrm>
                  <a:off x="2672" y="442"/>
                  <a:ext cx="482" cy="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05" name="Rectangle 25"/>
                <p:cNvSpPr>
                  <a:spLocks noChangeArrowheads="1"/>
                </p:cNvSpPr>
                <p:nvPr/>
              </p:nvSpPr>
              <p:spPr bwMode="auto">
                <a:xfrm>
                  <a:off x="2644" y="442"/>
                  <a:ext cx="538"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06" name="Group 26"/>
              <p:cNvGrpSpPr>
                <a:grpSpLocks/>
              </p:cNvGrpSpPr>
              <p:nvPr/>
            </p:nvGrpSpPr>
            <p:grpSpPr bwMode="auto">
              <a:xfrm>
                <a:off x="3182" y="442"/>
                <a:ext cx="824" cy="750"/>
                <a:chOff x="3182" y="442"/>
                <a:chExt cx="824" cy="750"/>
              </a:xfrm>
            </p:grpSpPr>
            <p:sp>
              <p:nvSpPr>
                <p:cNvPr id="71707" name="Rectangle 27"/>
                <p:cNvSpPr>
                  <a:spLocks noChangeArrowheads="1"/>
                </p:cNvSpPr>
                <p:nvPr/>
              </p:nvSpPr>
              <p:spPr bwMode="auto">
                <a:xfrm>
                  <a:off x="3210" y="442"/>
                  <a:ext cx="768" cy="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a:t>
                  </a:r>
                  <a:r>
                    <a:rPr lang="tr-TR" altLang="tr-TR" sz="1600" b="1">
                      <a:solidFill>
                        <a:srgbClr val="000000"/>
                      </a:solidFill>
                      <a:latin typeface="Times New Roman" panose="02020603050405020304" pitchFamily="18" charset="0"/>
                    </a:rPr>
                    <a:t>milyon </a:t>
                  </a:r>
                  <a:r>
                    <a:rPr lang="en-US" altLang="tr-TR" sz="1600" b="1">
                      <a:solidFill>
                        <a:srgbClr val="000000"/>
                      </a:solidFill>
                      <a:latin typeface="Times New Roman" panose="02020603050405020304" pitchFamily="18" charset="0"/>
                      <a:cs typeface="Times New Roman" panose="02020603050405020304" pitchFamily="18" charset="0"/>
                    </a:rPr>
                    <a:t>ha)</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08" name="Rectangle 28"/>
                <p:cNvSpPr>
                  <a:spLocks noChangeArrowheads="1"/>
                </p:cNvSpPr>
                <p:nvPr/>
              </p:nvSpPr>
              <p:spPr bwMode="auto">
                <a:xfrm>
                  <a:off x="3182" y="442"/>
                  <a:ext cx="824"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09" name="Group 29"/>
              <p:cNvGrpSpPr>
                <a:grpSpLocks/>
              </p:cNvGrpSpPr>
              <p:nvPr/>
            </p:nvGrpSpPr>
            <p:grpSpPr bwMode="auto">
              <a:xfrm>
                <a:off x="4006" y="442"/>
                <a:ext cx="650" cy="750"/>
                <a:chOff x="4006" y="442"/>
                <a:chExt cx="650" cy="750"/>
              </a:xfrm>
            </p:grpSpPr>
            <p:sp>
              <p:nvSpPr>
                <p:cNvPr id="71710" name="Rectangle 30"/>
                <p:cNvSpPr>
                  <a:spLocks noChangeArrowheads="1"/>
                </p:cNvSpPr>
                <p:nvPr/>
              </p:nvSpPr>
              <p:spPr bwMode="auto">
                <a:xfrm>
                  <a:off x="4034" y="442"/>
                  <a:ext cx="594" cy="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11" name="Rectangle 31"/>
                <p:cNvSpPr>
                  <a:spLocks noChangeArrowheads="1"/>
                </p:cNvSpPr>
                <p:nvPr/>
              </p:nvSpPr>
              <p:spPr bwMode="auto">
                <a:xfrm>
                  <a:off x="4006" y="442"/>
                  <a:ext cx="650" cy="75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12" name="Group 32"/>
              <p:cNvGrpSpPr>
                <a:grpSpLocks/>
              </p:cNvGrpSpPr>
              <p:nvPr/>
            </p:nvGrpSpPr>
            <p:grpSpPr bwMode="auto">
              <a:xfrm>
                <a:off x="0" y="1192"/>
                <a:ext cx="1666" cy="442"/>
                <a:chOff x="0" y="1192"/>
                <a:chExt cx="1666" cy="442"/>
              </a:xfrm>
            </p:grpSpPr>
            <p:sp>
              <p:nvSpPr>
                <p:cNvPr id="71713" name="Rectangle 33"/>
                <p:cNvSpPr>
                  <a:spLocks noChangeArrowheads="1"/>
                </p:cNvSpPr>
                <p:nvPr/>
              </p:nvSpPr>
              <p:spPr bwMode="auto">
                <a:xfrm>
                  <a:off x="28" y="1192"/>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İşlenen toprak</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714" name="Rectangle 34"/>
                <p:cNvSpPr>
                  <a:spLocks noChangeArrowheads="1"/>
                </p:cNvSpPr>
                <p:nvPr/>
              </p:nvSpPr>
              <p:spPr bwMode="auto">
                <a:xfrm>
                  <a:off x="0" y="1192"/>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15" name="Group 35"/>
              <p:cNvGrpSpPr>
                <a:grpSpLocks/>
              </p:cNvGrpSpPr>
              <p:nvPr/>
            </p:nvGrpSpPr>
            <p:grpSpPr bwMode="auto">
              <a:xfrm>
                <a:off x="1666" y="1192"/>
                <a:ext cx="978" cy="442"/>
                <a:chOff x="1666" y="1192"/>
                <a:chExt cx="978" cy="442"/>
              </a:xfrm>
            </p:grpSpPr>
            <p:sp>
              <p:nvSpPr>
                <p:cNvPr id="71716" name="Rectangle 36"/>
                <p:cNvSpPr>
                  <a:spLocks noChangeArrowheads="1"/>
                </p:cNvSpPr>
                <p:nvPr/>
              </p:nvSpPr>
              <p:spPr bwMode="auto">
                <a:xfrm>
                  <a:off x="1694" y="1192"/>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27.7</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17" name="Rectangle 37"/>
                <p:cNvSpPr>
                  <a:spLocks noChangeArrowheads="1"/>
                </p:cNvSpPr>
                <p:nvPr/>
              </p:nvSpPr>
              <p:spPr bwMode="auto">
                <a:xfrm>
                  <a:off x="1666" y="1192"/>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18" name="Group 38"/>
              <p:cNvGrpSpPr>
                <a:grpSpLocks/>
              </p:cNvGrpSpPr>
              <p:nvPr/>
            </p:nvGrpSpPr>
            <p:grpSpPr bwMode="auto">
              <a:xfrm>
                <a:off x="2644" y="1192"/>
                <a:ext cx="538" cy="442"/>
                <a:chOff x="2644" y="1192"/>
                <a:chExt cx="538" cy="442"/>
              </a:xfrm>
            </p:grpSpPr>
            <p:sp>
              <p:nvSpPr>
                <p:cNvPr id="71719" name="Rectangle 39"/>
                <p:cNvSpPr>
                  <a:spLocks noChangeArrowheads="1"/>
                </p:cNvSpPr>
                <p:nvPr/>
              </p:nvSpPr>
              <p:spPr bwMode="auto">
                <a:xfrm>
                  <a:off x="2672" y="1192"/>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35.6</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20" name="Rectangle 40"/>
                <p:cNvSpPr>
                  <a:spLocks noChangeArrowheads="1"/>
                </p:cNvSpPr>
                <p:nvPr/>
              </p:nvSpPr>
              <p:spPr bwMode="auto">
                <a:xfrm>
                  <a:off x="2644" y="1192"/>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21" name="Group 41"/>
              <p:cNvGrpSpPr>
                <a:grpSpLocks/>
              </p:cNvGrpSpPr>
              <p:nvPr/>
            </p:nvGrpSpPr>
            <p:grpSpPr bwMode="auto">
              <a:xfrm>
                <a:off x="3182" y="1192"/>
                <a:ext cx="824" cy="442"/>
                <a:chOff x="3182" y="1192"/>
                <a:chExt cx="824" cy="442"/>
              </a:xfrm>
            </p:grpSpPr>
            <p:sp>
              <p:nvSpPr>
                <p:cNvPr id="71722" name="Rectangle 42"/>
                <p:cNvSpPr>
                  <a:spLocks noChangeArrowheads="1"/>
                </p:cNvSpPr>
                <p:nvPr/>
              </p:nvSpPr>
              <p:spPr bwMode="auto">
                <a:xfrm>
                  <a:off x="3210" y="1192"/>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1.42</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23" name="Rectangle 43"/>
                <p:cNvSpPr>
                  <a:spLocks noChangeArrowheads="1"/>
                </p:cNvSpPr>
                <p:nvPr/>
              </p:nvSpPr>
              <p:spPr bwMode="auto">
                <a:xfrm>
                  <a:off x="3182" y="1192"/>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24" name="Group 44"/>
              <p:cNvGrpSpPr>
                <a:grpSpLocks/>
              </p:cNvGrpSpPr>
              <p:nvPr/>
            </p:nvGrpSpPr>
            <p:grpSpPr bwMode="auto">
              <a:xfrm>
                <a:off x="4006" y="1192"/>
                <a:ext cx="650" cy="442"/>
                <a:chOff x="4006" y="1192"/>
                <a:chExt cx="650" cy="442"/>
              </a:xfrm>
            </p:grpSpPr>
            <p:sp>
              <p:nvSpPr>
                <p:cNvPr id="71725" name="Rectangle 45"/>
                <p:cNvSpPr>
                  <a:spLocks noChangeArrowheads="1"/>
                </p:cNvSpPr>
                <p:nvPr/>
              </p:nvSpPr>
              <p:spPr bwMode="auto">
                <a:xfrm>
                  <a:off x="4034" y="1192"/>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59.9</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26" name="Rectangle 46"/>
                <p:cNvSpPr>
                  <a:spLocks noChangeArrowheads="1"/>
                </p:cNvSpPr>
                <p:nvPr/>
              </p:nvSpPr>
              <p:spPr bwMode="auto">
                <a:xfrm>
                  <a:off x="4006" y="1192"/>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27" name="Group 47"/>
              <p:cNvGrpSpPr>
                <a:grpSpLocks/>
              </p:cNvGrpSpPr>
              <p:nvPr/>
            </p:nvGrpSpPr>
            <p:grpSpPr bwMode="auto">
              <a:xfrm>
                <a:off x="4656" y="1192"/>
                <a:ext cx="1091" cy="442"/>
                <a:chOff x="4656" y="1192"/>
                <a:chExt cx="1091" cy="442"/>
              </a:xfrm>
            </p:grpSpPr>
            <p:sp>
              <p:nvSpPr>
                <p:cNvPr id="71728" name="Rectangle 48"/>
                <p:cNvSpPr>
                  <a:spLocks noChangeArrowheads="1"/>
                </p:cNvSpPr>
                <p:nvPr/>
              </p:nvSpPr>
              <p:spPr bwMode="auto">
                <a:xfrm>
                  <a:off x="4684" y="1192"/>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5.1</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29" name="Rectangle 49"/>
                <p:cNvSpPr>
                  <a:spLocks noChangeArrowheads="1"/>
                </p:cNvSpPr>
                <p:nvPr/>
              </p:nvSpPr>
              <p:spPr bwMode="auto">
                <a:xfrm>
                  <a:off x="4656" y="1192"/>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30" name="Group 50"/>
              <p:cNvGrpSpPr>
                <a:grpSpLocks/>
              </p:cNvGrpSpPr>
              <p:nvPr/>
            </p:nvGrpSpPr>
            <p:grpSpPr bwMode="auto">
              <a:xfrm>
                <a:off x="0" y="1634"/>
                <a:ext cx="1666" cy="442"/>
                <a:chOff x="0" y="1634"/>
                <a:chExt cx="1666" cy="442"/>
              </a:xfrm>
            </p:grpSpPr>
            <p:sp>
              <p:nvSpPr>
                <p:cNvPr id="71731" name="Rectangle 51"/>
                <p:cNvSpPr>
                  <a:spLocks noChangeArrowheads="1"/>
                </p:cNvSpPr>
                <p:nvPr/>
              </p:nvSpPr>
              <p:spPr bwMode="auto">
                <a:xfrm>
                  <a:off x="28" y="1634"/>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Orman</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732" name="Rectangle 52"/>
                <p:cNvSpPr>
                  <a:spLocks noChangeArrowheads="1"/>
                </p:cNvSpPr>
                <p:nvPr/>
              </p:nvSpPr>
              <p:spPr bwMode="auto">
                <a:xfrm>
                  <a:off x="0" y="1634"/>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33" name="Group 53"/>
              <p:cNvGrpSpPr>
                <a:grpSpLocks/>
              </p:cNvGrpSpPr>
              <p:nvPr/>
            </p:nvGrpSpPr>
            <p:grpSpPr bwMode="auto">
              <a:xfrm>
                <a:off x="1666" y="1634"/>
                <a:ext cx="978" cy="442"/>
                <a:chOff x="1666" y="1634"/>
                <a:chExt cx="978" cy="442"/>
              </a:xfrm>
            </p:grpSpPr>
            <p:sp>
              <p:nvSpPr>
                <p:cNvPr id="71734" name="Rectangle 54"/>
                <p:cNvSpPr>
                  <a:spLocks noChangeArrowheads="1"/>
                </p:cNvSpPr>
                <p:nvPr/>
              </p:nvSpPr>
              <p:spPr bwMode="auto">
                <a:xfrm>
                  <a:off x="1694" y="1634"/>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23.5</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35" name="Rectangle 55"/>
                <p:cNvSpPr>
                  <a:spLocks noChangeArrowheads="1"/>
                </p:cNvSpPr>
                <p:nvPr/>
              </p:nvSpPr>
              <p:spPr bwMode="auto">
                <a:xfrm>
                  <a:off x="1666" y="1634"/>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36" name="Group 56"/>
              <p:cNvGrpSpPr>
                <a:grpSpLocks/>
              </p:cNvGrpSpPr>
              <p:nvPr/>
            </p:nvGrpSpPr>
            <p:grpSpPr bwMode="auto">
              <a:xfrm>
                <a:off x="2644" y="1634"/>
                <a:ext cx="538" cy="442"/>
                <a:chOff x="2644" y="1634"/>
                <a:chExt cx="538" cy="442"/>
              </a:xfrm>
            </p:grpSpPr>
            <p:sp>
              <p:nvSpPr>
                <p:cNvPr id="71737" name="Rectangle 57"/>
                <p:cNvSpPr>
                  <a:spLocks noChangeArrowheads="1"/>
                </p:cNvSpPr>
                <p:nvPr/>
              </p:nvSpPr>
              <p:spPr bwMode="auto">
                <a:xfrm>
                  <a:off x="2672" y="1634"/>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30.2</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38" name="Rectangle 58"/>
                <p:cNvSpPr>
                  <a:spLocks noChangeArrowheads="1"/>
                </p:cNvSpPr>
                <p:nvPr/>
              </p:nvSpPr>
              <p:spPr bwMode="auto">
                <a:xfrm>
                  <a:off x="2644" y="1634"/>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39" name="Group 59"/>
              <p:cNvGrpSpPr>
                <a:grpSpLocks/>
              </p:cNvGrpSpPr>
              <p:nvPr/>
            </p:nvGrpSpPr>
            <p:grpSpPr bwMode="auto">
              <a:xfrm>
                <a:off x="3182" y="1634"/>
                <a:ext cx="824" cy="442"/>
                <a:chOff x="3182" y="1634"/>
                <a:chExt cx="824" cy="442"/>
              </a:xfrm>
            </p:grpSpPr>
            <p:sp>
              <p:nvSpPr>
                <p:cNvPr id="71740" name="Rectangle 60"/>
                <p:cNvSpPr>
                  <a:spLocks noChangeArrowheads="1"/>
                </p:cNvSpPr>
                <p:nvPr/>
              </p:nvSpPr>
              <p:spPr bwMode="auto">
                <a:xfrm>
                  <a:off x="3210" y="1634"/>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0.72</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41" name="Rectangle 61"/>
                <p:cNvSpPr>
                  <a:spLocks noChangeArrowheads="1"/>
                </p:cNvSpPr>
                <p:nvPr/>
              </p:nvSpPr>
              <p:spPr bwMode="auto">
                <a:xfrm>
                  <a:off x="3182" y="1634"/>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42" name="Group 62"/>
              <p:cNvGrpSpPr>
                <a:grpSpLocks/>
              </p:cNvGrpSpPr>
              <p:nvPr/>
            </p:nvGrpSpPr>
            <p:grpSpPr bwMode="auto">
              <a:xfrm>
                <a:off x="4006" y="1634"/>
                <a:ext cx="650" cy="442"/>
                <a:chOff x="4006" y="1634"/>
                <a:chExt cx="650" cy="442"/>
              </a:xfrm>
            </p:grpSpPr>
            <p:sp>
              <p:nvSpPr>
                <p:cNvPr id="71743" name="Rectangle 63"/>
                <p:cNvSpPr>
                  <a:spLocks noChangeArrowheads="1"/>
                </p:cNvSpPr>
                <p:nvPr/>
              </p:nvSpPr>
              <p:spPr bwMode="auto">
                <a:xfrm>
                  <a:off x="4034" y="1634"/>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30.4</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44" name="Rectangle 64"/>
                <p:cNvSpPr>
                  <a:spLocks noChangeArrowheads="1"/>
                </p:cNvSpPr>
                <p:nvPr/>
              </p:nvSpPr>
              <p:spPr bwMode="auto">
                <a:xfrm>
                  <a:off x="4006" y="1634"/>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45" name="Group 65"/>
              <p:cNvGrpSpPr>
                <a:grpSpLocks/>
              </p:cNvGrpSpPr>
              <p:nvPr/>
            </p:nvGrpSpPr>
            <p:grpSpPr bwMode="auto">
              <a:xfrm>
                <a:off x="4656" y="1634"/>
                <a:ext cx="1091" cy="442"/>
                <a:chOff x="4656" y="1634"/>
                <a:chExt cx="1091" cy="442"/>
              </a:xfrm>
            </p:grpSpPr>
            <p:sp>
              <p:nvSpPr>
                <p:cNvPr id="71746" name="Rectangle 66"/>
                <p:cNvSpPr>
                  <a:spLocks noChangeArrowheads="1"/>
                </p:cNvSpPr>
                <p:nvPr/>
              </p:nvSpPr>
              <p:spPr bwMode="auto">
                <a:xfrm>
                  <a:off x="4684" y="1634"/>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3.1</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47" name="Rectangle 67"/>
                <p:cNvSpPr>
                  <a:spLocks noChangeArrowheads="1"/>
                </p:cNvSpPr>
                <p:nvPr/>
              </p:nvSpPr>
              <p:spPr bwMode="auto">
                <a:xfrm>
                  <a:off x="4656" y="1634"/>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48" name="Group 68"/>
              <p:cNvGrpSpPr>
                <a:grpSpLocks/>
              </p:cNvGrpSpPr>
              <p:nvPr/>
            </p:nvGrpSpPr>
            <p:grpSpPr bwMode="auto">
              <a:xfrm>
                <a:off x="0" y="2076"/>
                <a:ext cx="1666" cy="442"/>
                <a:chOff x="0" y="2076"/>
                <a:chExt cx="1666" cy="442"/>
              </a:xfrm>
            </p:grpSpPr>
            <p:sp>
              <p:nvSpPr>
                <p:cNvPr id="71749" name="Rectangle 69"/>
                <p:cNvSpPr>
                  <a:spLocks noChangeArrowheads="1"/>
                </p:cNvSpPr>
                <p:nvPr/>
              </p:nvSpPr>
              <p:spPr bwMode="auto">
                <a:xfrm>
                  <a:off x="28" y="2076"/>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Çayı</a:t>
                  </a:r>
                  <a:r>
                    <a:rPr lang="tr-TR" altLang="tr-TR" sz="1600" b="1">
                      <a:solidFill>
                        <a:srgbClr val="000000"/>
                      </a:solidFill>
                      <a:latin typeface="Times New Roman" panose="02020603050405020304" pitchFamily="18" charset="0"/>
                      <a:cs typeface="Times New Roman" panose="02020603050405020304" pitchFamily="18" charset="0"/>
                    </a:rPr>
                    <a:t>r</a:t>
                  </a:r>
                  <a:r>
                    <a:rPr lang="en-US" altLang="tr-TR" sz="1600" b="1">
                      <a:solidFill>
                        <a:srgbClr val="000000"/>
                      </a:solidFill>
                      <a:latin typeface="Times New Roman" panose="02020603050405020304" pitchFamily="18" charset="0"/>
                      <a:cs typeface="Times New Roman" panose="02020603050405020304" pitchFamily="18" charset="0"/>
                    </a:rPr>
                    <a:t>-mera</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750" name="Rectangle 70"/>
                <p:cNvSpPr>
                  <a:spLocks noChangeArrowheads="1"/>
                </p:cNvSpPr>
                <p:nvPr/>
              </p:nvSpPr>
              <p:spPr bwMode="auto">
                <a:xfrm>
                  <a:off x="0" y="2076"/>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51" name="Group 71"/>
              <p:cNvGrpSpPr>
                <a:grpSpLocks/>
              </p:cNvGrpSpPr>
              <p:nvPr/>
            </p:nvGrpSpPr>
            <p:grpSpPr bwMode="auto">
              <a:xfrm>
                <a:off x="1666" y="2076"/>
                <a:ext cx="978" cy="442"/>
                <a:chOff x="1666" y="2076"/>
                <a:chExt cx="978" cy="442"/>
              </a:xfrm>
            </p:grpSpPr>
            <p:sp>
              <p:nvSpPr>
                <p:cNvPr id="71752" name="Rectangle 72"/>
                <p:cNvSpPr>
                  <a:spLocks noChangeArrowheads="1"/>
                </p:cNvSpPr>
                <p:nvPr/>
              </p:nvSpPr>
              <p:spPr bwMode="auto">
                <a:xfrm>
                  <a:off x="1694" y="2076"/>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22.0</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53" name="Rectangle 73"/>
                <p:cNvSpPr>
                  <a:spLocks noChangeArrowheads="1"/>
                </p:cNvSpPr>
                <p:nvPr/>
              </p:nvSpPr>
              <p:spPr bwMode="auto">
                <a:xfrm>
                  <a:off x="1666" y="2076"/>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54" name="Group 74"/>
              <p:cNvGrpSpPr>
                <a:grpSpLocks/>
              </p:cNvGrpSpPr>
              <p:nvPr/>
            </p:nvGrpSpPr>
            <p:grpSpPr bwMode="auto">
              <a:xfrm>
                <a:off x="2644" y="2076"/>
                <a:ext cx="538" cy="442"/>
                <a:chOff x="2644" y="2076"/>
                <a:chExt cx="538" cy="442"/>
              </a:xfrm>
            </p:grpSpPr>
            <p:sp>
              <p:nvSpPr>
                <p:cNvPr id="71755" name="Rectangle 75"/>
                <p:cNvSpPr>
                  <a:spLocks noChangeArrowheads="1"/>
                </p:cNvSpPr>
                <p:nvPr/>
              </p:nvSpPr>
              <p:spPr bwMode="auto">
                <a:xfrm>
                  <a:off x="2672" y="2076"/>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28.3</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56" name="Rectangle 76"/>
                <p:cNvSpPr>
                  <a:spLocks noChangeArrowheads="1"/>
                </p:cNvSpPr>
                <p:nvPr/>
              </p:nvSpPr>
              <p:spPr bwMode="auto">
                <a:xfrm>
                  <a:off x="2644" y="2076"/>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57" name="Group 77"/>
              <p:cNvGrpSpPr>
                <a:grpSpLocks/>
              </p:cNvGrpSpPr>
              <p:nvPr/>
            </p:nvGrpSpPr>
            <p:grpSpPr bwMode="auto">
              <a:xfrm>
                <a:off x="3182" y="2076"/>
                <a:ext cx="824" cy="442"/>
                <a:chOff x="3182" y="2076"/>
                <a:chExt cx="824" cy="442"/>
              </a:xfrm>
            </p:grpSpPr>
            <p:sp>
              <p:nvSpPr>
                <p:cNvPr id="71758" name="Rectangle 78"/>
                <p:cNvSpPr>
                  <a:spLocks noChangeArrowheads="1"/>
                </p:cNvSpPr>
                <p:nvPr/>
              </p:nvSpPr>
              <p:spPr bwMode="auto">
                <a:xfrm>
                  <a:off x="3210" y="2076"/>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0.13</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59" name="Rectangle 79"/>
                <p:cNvSpPr>
                  <a:spLocks noChangeArrowheads="1"/>
                </p:cNvSpPr>
                <p:nvPr/>
              </p:nvSpPr>
              <p:spPr bwMode="auto">
                <a:xfrm>
                  <a:off x="3182" y="2076"/>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60" name="Group 80"/>
              <p:cNvGrpSpPr>
                <a:grpSpLocks/>
              </p:cNvGrpSpPr>
              <p:nvPr/>
            </p:nvGrpSpPr>
            <p:grpSpPr bwMode="auto">
              <a:xfrm>
                <a:off x="4006" y="2076"/>
                <a:ext cx="650" cy="442"/>
                <a:chOff x="4006" y="2076"/>
                <a:chExt cx="650" cy="442"/>
              </a:xfrm>
            </p:grpSpPr>
            <p:sp>
              <p:nvSpPr>
                <p:cNvPr id="71761" name="Rectangle 81"/>
                <p:cNvSpPr>
                  <a:spLocks noChangeArrowheads="1"/>
                </p:cNvSpPr>
                <p:nvPr/>
              </p:nvSpPr>
              <p:spPr bwMode="auto">
                <a:xfrm>
                  <a:off x="4034" y="2076"/>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5.5</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62" name="Rectangle 82"/>
                <p:cNvSpPr>
                  <a:spLocks noChangeArrowheads="1"/>
                </p:cNvSpPr>
                <p:nvPr/>
              </p:nvSpPr>
              <p:spPr bwMode="auto">
                <a:xfrm>
                  <a:off x="4006" y="2076"/>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63" name="Group 83"/>
              <p:cNvGrpSpPr>
                <a:grpSpLocks/>
              </p:cNvGrpSpPr>
              <p:nvPr/>
            </p:nvGrpSpPr>
            <p:grpSpPr bwMode="auto">
              <a:xfrm>
                <a:off x="4656" y="2076"/>
                <a:ext cx="1091" cy="442"/>
                <a:chOff x="4656" y="2076"/>
                <a:chExt cx="1091" cy="442"/>
              </a:xfrm>
            </p:grpSpPr>
            <p:sp>
              <p:nvSpPr>
                <p:cNvPr id="71764" name="Rectangle 84"/>
                <p:cNvSpPr>
                  <a:spLocks noChangeArrowheads="1"/>
                </p:cNvSpPr>
                <p:nvPr/>
              </p:nvSpPr>
              <p:spPr bwMode="auto">
                <a:xfrm>
                  <a:off x="4684" y="2076"/>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0.6</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65" name="Rectangle 85"/>
                <p:cNvSpPr>
                  <a:spLocks noChangeArrowheads="1"/>
                </p:cNvSpPr>
                <p:nvPr/>
              </p:nvSpPr>
              <p:spPr bwMode="auto">
                <a:xfrm>
                  <a:off x="4656" y="2076"/>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66" name="Group 86"/>
              <p:cNvGrpSpPr>
                <a:grpSpLocks/>
              </p:cNvGrpSpPr>
              <p:nvPr/>
            </p:nvGrpSpPr>
            <p:grpSpPr bwMode="auto">
              <a:xfrm>
                <a:off x="0" y="2518"/>
                <a:ext cx="1666" cy="442"/>
                <a:chOff x="0" y="2518"/>
                <a:chExt cx="1666" cy="442"/>
              </a:xfrm>
            </p:grpSpPr>
            <p:sp>
              <p:nvSpPr>
                <p:cNvPr id="71767" name="Rectangle 87"/>
                <p:cNvSpPr>
                  <a:spLocks noChangeArrowheads="1"/>
                </p:cNvSpPr>
                <p:nvPr/>
              </p:nvSpPr>
              <p:spPr bwMode="auto">
                <a:xfrm>
                  <a:off x="28" y="2518"/>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Diğer araziler</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768" name="Rectangle 88"/>
                <p:cNvSpPr>
                  <a:spLocks noChangeArrowheads="1"/>
                </p:cNvSpPr>
                <p:nvPr/>
              </p:nvSpPr>
              <p:spPr bwMode="auto">
                <a:xfrm>
                  <a:off x="0" y="2518"/>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69" name="Group 89"/>
              <p:cNvGrpSpPr>
                <a:grpSpLocks/>
              </p:cNvGrpSpPr>
              <p:nvPr/>
            </p:nvGrpSpPr>
            <p:grpSpPr bwMode="auto">
              <a:xfrm>
                <a:off x="1666" y="2518"/>
                <a:ext cx="978" cy="442"/>
                <a:chOff x="1666" y="2518"/>
                <a:chExt cx="978" cy="442"/>
              </a:xfrm>
            </p:grpSpPr>
            <p:sp>
              <p:nvSpPr>
                <p:cNvPr id="71770" name="Rectangle 90"/>
                <p:cNvSpPr>
                  <a:spLocks noChangeArrowheads="1"/>
                </p:cNvSpPr>
                <p:nvPr/>
              </p:nvSpPr>
              <p:spPr bwMode="auto">
                <a:xfrm>
                  <a:off x="1694" y="2518"/>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3.8</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71" name="Rectangle 91"/>
                <p:cNvSpPr>
                  <a:spLocks noChangeArrowheads="1"/>
                </p:cNvSpPr>
                <p:nvPr/>
              </p:nvSpPr>
              <p:spPr bwMode="auto">
                <a:xfrm>
                  <a:off x="1666" y="2518"/>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72" name="Group 92"/>
              <p:cNvGrpSpPr>
                <a:grpSpLocks/>
              </p:cNvGrpSpPr>
              <p:nvPr/>
            </p:nvGrpSpPr>
            <p:grpSpPr bwMode="auto">
              <a:xfrm>
                <a:off x="2644" y="2518"/>
                <a:ext cx="538" cy="442"/>
                <a:chOff x="2644" y="2518"/>
                <a:chExt cx="538" cy="442"/>
              </a:xfrm>
            </p:grpSpPr>
            <p:sp>
              <p:nvSpPr>
                <p:cNvPr id="71773" name="Rectangle 93"/>
                <p:cNvSpPr>
                  <a:spLocks noChangeArrowheads="1"/>
                </p:cNvSpPr>
                <p:nvPr/>
              </p:nvSpPr>
              <p:spPr bwMode="auto">
                <a:xfrm>
                  <a:off x="2672" y="2518"/>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4.9</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74" name="Rectangle 94"/>
                <p:cNvSpPr>
                  <a:spLocks noChangeArrowheads="1"/>
                </p:cNvSpPr>
                <p:nvPr/>
              </p:nvSpPr>
              <p:spPr bwMode="auto">
                <a:xfrm>
                  <a:off x="2644" y="2518"/>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75" name="Group 95"/>
              <p:cNvGrpSpPr>
                <a:grpSpLocks/>
              </p:cNvGrpSpPr>
              <p:nvPr/>
            </p:nvGrpSpPr>
            <p:grpSpPr bwMode="auto">
              <a:xfrm>
                <a:off x="3182" y="2518"/>
                <a:ext cx="824" cy="442"/>
                <a:chOff x="3182" y="2518"/>
                <a:chExt cx="824" cy="442"/>
              </a:xfrm>
            </p:grpSpPr>
            <p:sp>
              <p:nvSpPr>
                <p:cNvPr id="71776" name="Rectangle 96"/>
                <p:cNvSpPr>
                  <a:spLocks noChangeArrowheads="1"/>
                </p:cNvSpPr>
                <p:nvPr/>
              </p:nvSpPr>
              <p:spPr bwMode="auto">
                <a:xfrm>
                  <a:off x="3210" y="2518"/>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0.09</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77" name="Rectangle 97"/>
                <p:cNvSpPr>
                  <a:spLocks noChangeArrowheads="1"/>
                </p:cNvSpPr>
                <p:nvPr/>
              </p:nvSpPr>
              <p:spPr bwMode="auto">
                <a:xfrm>
                  <a:off x="3182" y="2518"/>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78" name="Group 98"/>
              <p:cNvGrpSpPr>
                <a:grpSpLocks/>
              </p:cNvGrpSpPr>
              <p:nvPr/>
            </p:nvGrpSpPr>
            <p:grpSpPr bwMode="auto">
              <a:xfrm>
                <a:off x="4006" y="2518"/>
                <a:ext cx="650" cy="442"/>
                <a:chOff x="4006" y="2518"/>
                <a:chExt cx="650" cy="442"/>
              </a:xfrm>
            </p:grpSpPr>
            <p:sp>
              <p:nvSpPr>
                <p:cNvPr id="71779" name="Rectangle 99"/>
                <p:cNvSpPr>
                  <a:spLocks noChangeArrowheads="1"/>
                </p:cNvSpPr>
                <p:nvPr/>
              </p:nvSpPr>
              <p:spPr bwMode="auto">
                <a:xfrm>
                  <a:off x="4034" y="2518"/>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3.8</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80" name="Rectangle 100"/>
                <p:cNvSpPr>
                  <a:spLocks noChangeArrowheads="1"/>
                </p:cNvSpPr>
                <p:nvPr/>
              </p:nvSpPr>
              <p:spPr bwMode="auto">
                <a:xfrm>
                  <a:off x="4006" y="2518"/>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81" name="Group 101"/>
              <p:cNvGrpSpPr>
                <a:grpSpLocks/>
              </p:cNvGrpSpPr>
              <p:nvPr/>
            </p:nvGrpSpPr>
            <p:grpSpPr bwMode="auto">
              <a:xfrm>
                <a:off x="4656" y="2518"/>
                <a:ext cx="1091" cy="442"/>
                <a:chOff x="4656" y="2518"/>
                <a:chExt cx="1091" cy="442"/>
              </a:xfrm>
            </p:grpSpPr>
            <p:sp>
              <p:nvSpPr>
                <p:cNvPr id="71782" name="Rectangle 102"/>
                <p:cNvSpPr>
                  <a:spLocks noChangeArrowheads="1"/>
                </p:cNvSpPr>
                <p:nvPr/>
              </p:nvSpPr>
              <p:spPr bwMode="auto">
                <a:xfrm>
                  <a:off x="4684" y="2518"/>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2.4</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83" name="Rectangle 103"/>
                <p:cNvSpPr>
                  <a:spLocks noChangeArrowheads="1"/>
                </p:cNvSpPr>
                <p:nvPr/>
              </p:nvSpPr>
              <p:spPr bwMode="auto">
                <a:xfrm>
                  <a:off x="4656" y="2518"/>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84" name="Group 104"/>
              <p:cNvGrpSpPr>
                <a:grpSpLocks/>
              </p:cNvGrpSpPr>
              <p:nvPr/>
            </p:nvGrpSpPr>
            <p:grpSpPr bwMode="auto">
              <a:xfrm>
                <a:off x="0" y="2960"/>
                <a:ext cx="1666" cy="442"/>
                <a:chOff x="0" y="2960"/>
                <a:chExt cx="1666" cy="442"/>
              </a:xfrm>
            </p:grpSpPr>
            <p:sp>
              <p:nvSpPr>
                <p:cNvPr id="71785" name="Rectangle 105"/>
                <p:cNvSpPr>
                  <a:spLocks noChangeArrowheads="1"/>
                </p:cNvSpPr>
                <p:nvPr/>
              </p:nvSpPr>
              <p:spPr bwMode="auto">
                <a:xfrm>
                  <a:off x="28" y="2960"/>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Su yüzeyi+yerl</a:t>
                  </a:r>
                  <a:r>
                    <a:rPr lang="tr-TR" altLang="tr-TR" sz="1600" b="1">
                      <a:solidFill>
                        <a:srgbClr val="000000"/>
                      </a:solidFill>
                      <a:latin typeface="Times New Roman" panose="02020603050405020304" pitchFamily="18" charset="0"/>
                      <a:cs typeface="Times New Roman" panose="02020603050405020304" pitchFamily="18" charset="0"/>
                    </a:rPr>
                    <a:t>e</a:t>
                  </a:r>
                  <a:r>
                    <a:rPr lang="tr-TR" altLang="tr-TR" sz="1600" b="1">
                      <a:solidFill>
                        <a:srgbClr val="000000"/>
                      </a:solidFill>
                      <a:latin typeface="Times New Roman" panose="02020603050405020304" pitchFamily="18" charset="0"/>
                    </a:rPr>
                    <a:t>şim</a:t>
                  </a:r>
                  <a:r>
                    <a:rPr lang="en-US" altLang="tr-TR" sz="1600" b="1">
                      <a:solidFill>
                        <a:srgbClr val="000000"/>
                      </a:solidFill>
                      <a:latin typeface="Times New Roman" panose="02020603050405020304" pitchFamily="18" charset="0"/>
                      <a:cs typeface="Times New Roman" panose="02020603050405020304" pitchFamily="18" charset="0"/>
                    </a:rPr>
                    <a:t> alanı </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786" name="Rectangle 106"/>
                <p:cNvSpPr>
                  <a:spLocks noChangeArrowheads="1"/>
                </p:cNvSpPr>
                <p:nvPr/>
              </p:nvSpPr>
              <p:spPr bwMode="auto">
                <a:xfrm>
                  <a:off x="0" y="2960"/>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87" name="Group 107"/>
              <p:cNvGrpSpPr>
                <a:grpSpLocks/>
              </p:cNvGrpSpPr>
              <p:nvPr/>
            </p:nvGrpSpPr>
            <p:grpSpPr bwMode="auto">
              <a:xfrm>
                <a:off x="1666" y="2960"/>
                <a:ext cx="978" cy="442"/>
                <a:chOff x="1666" y="2960"/>
                <a:chExt cx="978" cy="442"/>
              </a:xfrm>
            </p:grpSpPr>
            <p:sp>
              <p:nvSpPr>
                <p:cNvPr id="71788" name="Rectangle 108"/>
                <p:cNvSpPr>
                  <a:spLocks noChangeArrowheads="1"/>
                </p:cNvSpPr>
                <p:nvPr/>
              </p:nvSpPr>
              <p:spPr bwMode="auto">
                <a:xfrm>
                  <a:off x="1694" y="2960"/>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0.8</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89" name="Rectangle 109"/>
                <p:cNvSpPr>
                  <a:spLocks noChangeArrowheads="1"/>
                </p:cNvSpPr>
                <p:nvPr/>
              </p:nvSpPr>
              <p:spPr bwMode="auto">
                <a:xfrm>
                  <a:off x="1666" y="2960"/>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90" name="Group 110"/>
              <p:cNvGrpSpPr>
                <a:grpSpLocks/>
              </p:cNvGrpSpPr>
              <p:nvPr/>
            </p:nvGrpSpPr>
            <p:grpSpPr bwMode="auto">
              <a:xfrm>
                <a:off x="2644" y="2960"/>
                <a:ext cx="538" cy="442"/>
                <a:chOff x="2644" y="2960"/>
                <a:chExt cx="538" cy="442"/>
              </a:xfrm>
            </p:grpSpPr>
            <p:sp>
              <p:nvSpPr>
                <p:cNvPr id="71791" name="Rectangle 111"/>
                <p:cNvSpPr>
                  <a:spLocks noChangeArrowheads="1"/>
                </p:cNvSpPr>
                <p:nvPr/>
              </p:nvSpPr>
              <p:spPr bwMode="auto">
                <a:xfrm>
                  <a:off x="2672" y="2960"/>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1.0</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92" name="Rectangle 112"/>
                <p:cNvSpPr>
                  <a:spLocks noChangeArrowheads="1"/>
                </p:cNvSpPr>
                <p:nvPr/>
              </p:nvSpPr>
              <p:spPr bwMode="auto">
                <a:xfrm>
                  <a:off x="2644" y="2960"/>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93" name="Group 113"/>
              <p:cNvGrpSpPr>
                <a:grpSpLocks/>
              </p:cNvGrpSpPr>
              <p:nvPr/>
            </p:nvGrpSpPr>
            <p:grpSpPr bwMode="auto">
              <a:xfrm>
                <a:off x="3182" y="2960"/>
                <a:ext cx="824" cy="442"/>
                <a:chOff x="3182" y="2960"/>
                <a:chExt cx="824" cy="442"/>
              </a:xfrm>
            </p:grpSpPr>
            <p:sp>
              <p:nvSpPr>
                <p:cNvPr id="71794" name="Rectangle 114"/>
                <p:cNvSpPr>
                  <a:spLocks noChangeArrowheads="1"/>
                </p:cNvSpPr>
                <p:nvPr/>
              </p:nvSpPr>
              <p:spPr bwMode="auto">
                <a:xfrm>
                  <a:off x="3210" y="2960"/>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0.01</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95" name="Rectangle 115"/>
                <p:cNvSpPr>
                  <a:spLocks noChangeArrowheads="1"/>
                </p:cNvSpPr>
                <p:nvPr/>
              </p:nvSpPr>
              <p:spPr bwMode="auto">
                <a:xfrm>
                  <a:off x="3182" y="2960"/>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96" name="Group 116"/>
              <p:cNvGrpSpPr>
                <a:grpSpLocks/>
              </p:cNvGrpSpPr>
              <p:nvPr/>
            </p:nvGrpSpPr>
            <p:grpSpPr bwMode="auto">
              <a:xfrm>
                <a:off x="4006" y="2960"/>
                <a:ext cx="650" cy="442"/>
                <a:chOff x="4006" y="2960"/>
                <a:chExt cx="650" cy="442"/>
              </a:xfrm>
            </p:grpSpPr>
            <p:sp>
              <p:nvSpPr>
                <p:cNvPr id="71797" name="Rectangle 117"/>
                <p:cNvSpPr>
                  <a:spLocks noChangeArrowheads="1"/>
                </p:cNvSpPr>
                <p:nvPr/>
              </p:nvSpPr>
              <p:spPr bwMode="auto">
                <a:xfrm>
                  <a:off x="4034" y="2960"/>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0.4</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798" name="Rectangle 118"/>
                <p:cNvSpPr>
                  <a:spLocks noChangeArrowheads="1"/>
                </p:cNvSpPr>
                <p:nvPr/>
              </p:nvSpPr>
              <p:spPr bwMode="auto">
                <a:xfrm>
                  <a:off x="4006" y="2960"/>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799" name="Group 119"/>
              <p:cNvGrpSpPr>
                <a:grpSpLocks/>
              </p:cNvGrpSpPr>
              <p:nvPr/>
            </p:nvGrpSpPr>
            <p:grpSpPr bwMode="auto">
              <a:xfrm>
                <a:off x="4656" y="2960"/>
                <a:ext cx="1091" cy="442"/>
                <a:chOff x="4656" y="2960"/>
                <a:chExt cx="1091" cy="442"/>
              </a:xfrm>
            </p:grpSpPr>
            <p:sp>
              <p:nvSpPr>
                <p:cNvPr id="71800" name="Rectangle 120"/>
                <p:cNvSpPr>
                  <a:spLocks noChangeArrowheads="1"/>
                </p:cNvSpPr>
                <p:nvPr/>
              </p:nvSpPr>
              <p:spPr bwMode="auto">
                <a:xfrm>
                  <a:off x="4684" y="2960"/>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1.3</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801" name="Rectangle 121"/>
                <p:cNvSpPr>
                  <a:spLocks noChangeArrowheads="1"/>
                </p:cNvSpPr>
                <p:nvPr/>
              </p:nvSpPr>
              <p:spPr bwMode="auto">
                <a:xfrm>
                  <a:off x="4656" y="2960"/>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02" name="Group 122"/>
              <p:cNvGrpSpPr>
                <a:grpSpLocks/>
              </p:cNvGrpSpPr>
              <p:nvPr/>
            </p:nvGrpSpPr>
            <p:grpSpPr bwMode="auto">
              <a:xfrm>
                <a:off x="0" y="3402"/>
                <a:ext cx="1666" cy="442"/>
                <a:chOff x="0" y="3402"/>
                <a:chExt cx="1666" cy="442"/>
              </a:xfrm>
            </p:grpSpPr>
            <p:sp>
              <p:nvSpPr>
                <p:cNvPr id="71803" name="Rectangle 123"/>
                <p:cNvSpPr>
                  <a:spLocks noChangeArrowheads="1"/>
                </p:cNvSpPr>
                <p:nvPr/>
              </p:nvSpPr>
              <p:spPr bwMode="auto">
                <a:xfrm>
                  <a:off x="28" y="3402"/>
                  <a:ext cx="1610"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solidFill>
                        <a:srgbClr val="000000"/>
                      </a:solidFill>
                      <a:latin typeface="Times New Roman" panose="02020603050405020304" pitchFamily="18" charset="0"/>
                      <a:cs typeface="Times New Roman" panose="02020603050405020304" pitchFamily="18" charset="0"/>
                    </a:rPr>
                    <a:t>Toplam</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1804" name="Rectangle 124"/>
                <p:cNvSpPr>
                  <a:spLocks noChangeArrowheads="1"/>
                </p:cNvSpPr>
                <p:nvPr/>
              </p:nvSpPr>
              <p:spPr bwMode="auto">
                <a:xfrm>
                  <a:off x="0" y="3402"/>
                  <a:ext cx="1666"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05" name="Group 125"/>
              <p:cNvGrpSpPr>
                <a:grpSpLocks/>
              </p:cNvGrpSpPr>
              <p:nvPr/>
            </p:nvGrpSpPr>
            <p:grpSpPr bwMode="auto">
              <a:xfrm>
                <a:off x="1666" y="3402"/>
                <a:ext cx="978" cy="442"/>
                <a:chOff x="1666" y="3402"/>
                <a:chExt cx="978" cy="442"/>
              </a:xfrm>
            </p:grpSpPr>
            <p:sp>
              <p:nvSpPr>
                <p:cNvPr id="71806" name="Rectangle 126"/>
                <p:cNvSpPr>
                  <a:spLocks noChangeArrowheads="1"/>
                </p:cNvSpPr>
                <p:nvPr/>
              </p:nvSpPr>
              <p:spPr bwMode="auto">
                <a:xfrm>
                  <a:off x="1694" y="3402"/>
                  <a:ext cx="92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77.8</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807" name="Rectangle 127"/>
                <p:cNvSpPr>
                  <a:spLocks noChangeArrowheads="1"/>
                </p:cNvSpPr>
                <p:nvPr/>
              </p:nvSpPr>
              <p:spPr bwMode="auto">
                <a:xfrm>
                  <a:off x="1666" y="3402"/>
                  <a:ext cx="97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08" name="Group 128"/>
              <p:cNvGrpSpPr>
                <a:grpSpLocks/>
              </p:cNvGrpSpPr>
              <p:nvPr/>
            </p:nvGrpSpPr>
            <p:grpSpPr bwMode="auto">
              <a:xfrm>
                <a:off x="2644" y="3402"/>
                <a:ext cx="538" cy="442"/>
                <a:chOff x="2644" y="3402"/>
                <a:chExt cx="538" cy="442"/>
              </a:xfrm>
            </p:grpSpPr>
            <p:sp>
              <p:nvSpPr>
                <p:cNvPr id="71809" name="Rectangle 129"/>
                <p:cNvSpPr>
                  <a:spLocks noChangeArrowheads="1"/>
                </p:cNvSpPr>
                <p:nvPr/>
              </p:nvSpPr>
              <p:spPr bwMode="auto">
                <a:xfrm>
                  <a:off x="2672" y="3402"/>
                  <a:ext cx="482"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200" b="1">
                      <a:latin typeface="Times New Roman" panose="02020603050405020304" pitchFamily="18" charset="0"/>
                      <a:cs typeface="Times New Roman" panose="02020603050405020304" pitchFamily="18" charset="0"/>
                    </a:rPr>
                    <a:t> </a:t>
                  </a:r>
                </a:p>
                <a:p>
                  <a:pPr algn="ctr" eaLnBrk="0" hangingPunct="0"/>
                  <a:endParaRPr lang="en-US" altLang="tr-TR" sz="2400" b="1">
                    <a:latin typeface="Times New Roman" panose="02020603050405020304" pitchFamily="18" charset="0"/>
                  </a:endParaRPr>
                </a:p>
              </p:txBody>
            </p:sp>
            <p:sp>
              <p:nvSpPr>
                <p:cNvPr id="71810" name="Rectangle 130"/>
                <p:cNvSpPr>
                  <a:spLocks noChangeArrowheads="1"/>
                </p:cNvSpPr>
                <p:nvPr/>
              </p:nvSpPr>
              <p:spPr bwMode="auto">
                <a:xfrm>
                  <a:off x="2644" y="3402"/>
                  <a:ext cx="538"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11" name="Group 131"/>
              <p:cNvGrpSpPr>
                <a:grpSpLocks/>
              </p:cNvGrpSpPr>
              <p:nvPr/>
            </p:nvGrpSpPr>
            <p:grpSpPr bwMode="auto">
              <a:xfrm>
                <a:off x="3182" y="3402"/>
                <a:ext cx="824" cy="442"/>
                <a:chOff x="3182" y="3402"/>
                <a:chExt cx="824" cy="442"/>
              </a:xfrm>
            </p:grpSpPr>
            <p:sp>
              <p:nvSpPr>
                <p:cNvPr id="71812" name="Rectangle 132"/>
                <p:cNvSpPr>
                  <a:spLocks noChangeArrowheads="1"/>
                </p:cNvSpPr>
                <p:nvPr/>
              </p:nvSpPr>
              <p:spPr bwMode="auto">
                <a:xfrm>
                  <a:off x="3210" y="3402"/>
                  <a:ext cx="768"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2.37</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813" name="Rectangle 133"/>
                <p:cNvSpPr>
                  <a:spLocks noChangeArrowheads="1"/>
                </p:cNvSpPr>
                <p:nvPr/>
              </p:nvSpPr>
              <p:spPr bwMode="auto">
                <a:xfrm>
                  <a:off x="3182" y="3402"/>
                  <a:ext cx="824"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14" name="Group 134"/>
              <p:cNvGrpSpPr>
                <a:grpSpLocks/>
              </p:cNvGrpSpPr>
              <p:nvPr/>
            </p:nvGrpSpPr>
            <p:grpSpPr bwMode="auto">
              <a:xfrm>
                <a:off x="4006" y="3402"/>
                <a:ext cx="650" cy="442"/>
                <a:chOff x="4006" y="3402"/>
                <a:chExt cx="650" cy="442"/>
              </a:xfrm>
            </p:grpSpPr>
            <p:sp>
              <p:nvSpPr>
                <p:cNvPr id="71815" name="Rectangle 135"/>
                <p:cNvSpPr>
                  <a:spLocks noChangeArrowheads="1"/>
                </p:cNvSpPr>
                <p:nvPr/>
              </p:nvSpPr>
              <p:spPr bwMode="auto">
                <a:xfrm>
                  <a:off x="4034" y="3402"/>
                  <a:ext cx="594"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200" b="1">
                      <a:latin typeface="Times New Roman" panose="02020603050405020304" pitchFamily="18" charset="0"/>
                      <a:cs typeface="Times New Roman" panose="02020603050405020304" pitchFamily="18" charset="0"/>
                    </a:rPr>
                    <a:t> </a:t>
                  </a:r>
                </a:p>
                <a:p>
                  <a:pPr algn="ctr" eaLnBrk="0" hangingPunct="0"/>
                  <a:endParaRPr lang="en-US" altLang="tr-TR" sz="2400" b="1">
                    <a:latin typeface="Times New Roman" panose="02020603050405020304" pitchFamily="18" charset="0"/>
                  </a:endParaRPr>
                </a:p>
              </p:txBody>
            </p:sp>
            <p:sp>
              <p:nvSpPr>
                <p:cNvPr id="71816" name="Rectangle 136"/>
                <p:cNvSpPr>
                  <a:spLocks noChangeArrowheads="1"/>
                </p:cNvSpPr>
                <p:nvPr/>
              </p:nvSpPr>
              <p:spPr bwMode="auto">
                <a:xfrm>
                  <a:off x="4006" y="3402"/>
                  <a:ext cx="650"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1817" name="Group 137"/>
              <p:cNvGrpSpPr>
                <a:grpSpLocks/>
              </p:cNvGrpSpPr>
              <p:nvPr/>
            </p:nvGrpSpPr>
            <p:grpSpPr bwMode="auto">
              <a:xfrm>
                <a:off x="4656" y="3402"/>
                <a:ext cx="1091" cy="442"/>
                <a:chOff x="4656" y="3402"/>
                <a:chExt cx="1091" cy="442"/>
              </a:xfrm>
            </p:grpSpPr>
            <p:sp>
              <p:nvSpPr>
                <p:cNvPr id="71818" name="Rectangle 138"/>
                <p:cNvSpPr>
                  <a:spLocks noChangeArrowheads="1"/>
                </p:cNvSpPr>
                <p:nvPr/>
              </p:nvSpPr>
              <p:spPr bwMode="auto">
                <a:xfrm>
                  <a:off x="4684" y="3402"/>
                  <a:ext cx="103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000000"/>
                      </a:solidFill>
                      <a:latin typeface="Times New Roman" panose="02020603050405020304" pitchFamily="18" charset="0"/>
                      <a:cs typeface="Times New Roman" panose="02020603050405020304" pitchFamily="18" charset="0"/>
                    </a:rPr>
                    <a:t>3.0</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1819" name="Rectangle 139"/>
                <p:cNvSpPr>
                  <a:spLocks noChangeArrowheads="1"/>
                </p:cNvSpPr>
                <p:nvPr/>
              </p:nvSpPr>
              <p:spPr bwMode="auto">
                <a:xfrm>
                  <a:off x="4656" y="3402"/>
                  <a:ext cx="109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sp>
          <p:nvSpPr>
            <p:cNvPr id="71820" name="Rectangle 140"/>
            <p:cNvSpPr>
              <a:spLocks noChangeArrowheads="1"/>
            </p:cNvSpPr>
            <p:nvPr/>
          </p:nvSpPr>
          <p:spPr bwMode="auto">
            <a:xfrm>
              <a:off x="-3" y="-3"/>
              <a:ext cx="5753" cy="385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spTree>
    <p:extLst>
      <p:ext uri="{BB962C8B-B14F-4D97-AF65-F5344CB8AC3E}">
        <p14:creationId xmlns:p14="http://schemas.microsoft.com/office/powerpoint/2010/main" val="974394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3599" y="2264037"/>
            <a:ext cx="7886700" cy="4351338"/>
          </a:xfrm>
        </p:spPr>
        <p:txBody>
          <a:bodyPr/>
          <a:lstStyle/>
          <a:p>
            <a:pPr marL="0" indent="0" algn="ctr">
              <a:buNone/>
            </a:pPr>
            <a:r>
              <a:rPr lang="tr-TR" dirty="0">
                <a:latin typeface="Times New Roman" panose="02020603050405020304" pitchFamily="18" charset="0"/>
                <a:cs typeface="Times New Roman" panose="02020603050405020304" pitchFamily="18" charset="0"/>
              </a:rPr>
              <a:t>Toprağını ve suyunu koruyamayan, hürriyetini de zürriyetini de koruyamaz.</a:t>
            </a:r>
          </a:p>
          <a:p>
            <a:pPr marL="0" indent="0">
              <a:buNone/>
            </a:pPr>
            <a:r>
              <a:rPr lang="tr-TR" dirty="0" smtClean="0"/>
              <a:t>				</a:t>
            </a:r>
          </a:p>
          <a:p>
            <a:pPr marL="0" indent="0">
              <a:buNone/>
            </a:pPr>
            <a:r>
              <a:rPr lang="tr-TR" dirty="0"/>
              <a:t>	</a:t>
            </a:r>
            <a:r>
              <a:rPr lang="tr-TR" dirty="0" smtClean="0"/>
              <a:t>			</a:t>
            </a:r>
            <a:r>
              <a:rPr lang="tr-TR" dirty="0" smtClean="0">
                <a:latin typeface="Times New Roman" panose="02020603050405020304" pitchFamily="18" charset="0"/>
                <a:cs typeface="Times New Roman" panose="02020603050405020304" pitchFamily="18" charset="0"/>
              </a:rPr>
              <a:t>Prof. Dr. A. Halim ORTA</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605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ChangeArrowheads="1"/>
          </p:cNvSpPr>
          <p:nvPr/>
        </p:nvSpPr>
        <p:spPr bwMode="auto">
          <a:xfrm>
            <a:off x="584199" y="1449632"/>
            <a:ext cx="8308822"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tr-TR" altLang="tr-TR" sz="3600" dirty="0">
                <a:solidFill>
                  <a:schemeClr val="tx2"/>
                </a:solidFill>
                <a:latin typeface="Tahoma" panose="020B0604030504040204" pitchFamily="34" charset="0"/>
              </a:rPr>
              <a:t>Türkiye ve Trakya Bölgesi Su Kaynakları Potansiyeli </a:t>
            </a:r>
          </a:p>
          <a:p>
            <a:endParaRPr lang="tr-TR" altLang="tr-TR" sz="3600" dirty="0">
              <a:solidFill>
                <a:schemeClr val="tx2"/>
              </a:solidFill>
              <a:latin typeface="Tahoma" panose="020B0604030504040204" pitchFamily="34" charset="0"/>
            </a:endParaRPr>
          </a:p>
        </p:txBody>
      </p:sp>
      <p:grpSp>
        <p:nvGrpSpPr>
          <p:cNvPr id="72709" name="Group 5"/>
          <p:cNvGrpSpPr>
            <a:grpSpLocks/>
          </p:cNvGrpSpPr>
          <p:nvPr/>
        </p:nvGrpSpPr>
        <p:grpSpPr bwMode="auto">
          <a:xfrm>
            <a:off x="265472" y="1961535"/>
            <a:ext cx="8672154" cy="4336026"/>
            <a:chOff x="-3" y="-3"/>
            <a:chExt cx="5637" cy="3120"/>
          </a:xfrm>
        </p:grpSpPr>
        <p:grpSp>
          <p:nvGrpSpPr>
            <p:cNvPr id="72710" name="Group 6"/>
            <p:cNvGrpSpPr>
              <a:grpSpLocks/>
            </p:cNvGrpSpPr>
            <p:nvPr/>
          </p:nvGrpSpPr>
          <p:grpSpPr bwMode="auto">
            <a:xfrm>
              <a:off x="0" y="0"/>
              <a:ext cx="5631" cy="3114"/>
              <a:chOff x="0" y="0"/>
              <a:chExt cx="5631" cy="3114"/>
            </a:xfrm>
          </p:grpSpPr>
          <p:grpSp>
            <p:nvGrpSpPr>
              <p:cNvPr id="72711" name="Group 7"/>
              <p:cNvGrpSpPr>
                <a:grpSpLocks/>
              </p:cNvGrpSpPr>
              <p:nvPr/>
            </p:nvGrpSpPr>
            <p:grpSpPr bwMode="auto">
              <a:xfrm>
                <a:off x="0" y="0"/>
                <a:ext cx="2871" cy="442"/>
                <a:chOff x="0" y="0"/>
                <a:chExt cx="2871" cy="442"/>
              </a:xfrm>
            </p:grpSpPr>
            <p:sp>
              <p:nvSpPr>
                <p:cNvPr id="72712" name="Rectangle 8"/>
                <p:cNvSpPr>
                  <a:spLocks noChangeArrowheads="1"/>
                </p:cNvSpPr>
                <p:nvPr/>
              </p:nvSpPr>
              <p:spPr bwMode="auto">
                <a:xfrm>
                  <a:off x="28" y="0"/>
                  <a:ext cx="281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Su Kaynağı</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2713" name="Rectangle 9"/>
                <p:cNvSpPr>
                  <a:spLocks noChangeArrowheads="1"/>
                </p:cNvSpPr>
                <p:nvPr/>
              </p:nvSpPr>
              <p:spPr bwMode="auto">
                <a:xfrm>
                  <a:off x="0" y="0"/>
                  <a:ext cx="287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14" name="Group 10"/>
              <p:cNvGrpSpPr>
                <a:grpSpLocks/>
              </p:cNvGrpSpPr>
              <p:nvPr/>
            </p:nvGrpSpPr>
            <p:grpSpPr bwMode="auto">
              <a:xfrm>
                <a:off x="2871" y="0"/>
                <a:ext cx="1839" cy="442"/>
                <a:chOff x="2871" y="0"/>
                <a:chExt cx="1839" cy="442"/>
              </a:xfrm>
            </p:grpSpPr>
            <p:sp>
              <p:nvSpPr>
                <p:cNvPr id="72715" name="Rectangle 11"/>
                <p:cNvSpPr>
                  <a:spLocks noChangeArrowheads="1"/>
                </p:cNvSpPr>
                <p:nvPr/>
              </p:nvSpPr>
              <p:spPr bwMode="auto">
                <a:xfrm>
                  <a:off x="2899" y="0"/>
                  <a:ext cx="178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Türkiye</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2716" name="Rectangle 12"/>
                <p:cNvSpPr>
                  <a:spLocks noChangeArrowheads="1"/>
                </p:cNvSpPr>
                <p:nvPr/>
              </p:nvSpPr>
              <p:spPr bwMode="auto">
                <a:xfrm>
                  <a:off x="2871" y="0"/>
                  <a:ext cx="1839"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17" name="Group 13"/>
              <p:cNvGrpSpPr>
                <a:grpSpLocks/>
              </p:cNvGrpSpPr>
              <p:nvPr/>
            </p:nvGrpSpPr>
            <p:grpSpPr bwMode="auto">
              <a:xfrm>
                <a:off x="4710" y="0"/>
                <a:ext cx="921" cy="442"/>
                <a:chOff x="4710" y="0"/>
                <a:chExt cx="921" cy="442"/>
              </a:xfrm>
            </p:grpSpPr>
            <p:sp>
              <p:nvSpPr>
                <p:cNvPr id="72718" name="Rectangle 14"/>
                <p:cNvSpPr>
                  <a:spLocks noChangeArrowheads="1"/>
                </p:cNvSpPr>
                <p:nvPr/>
              </p:nvSpPr>
              <p:spPr bwMode="auto">
                <a:xfrm>
                  <a:off x="4738" y="0"/>
                  <a:ext cx="86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solidFill>
                        <a:srgbClr val="FF0000"/>
                      </a:solidFill>
                      <a:latin typeface="Times New Roman" panose="02020603050405020304" pitchFamily="18" charset="0"/>
                      <a:cs typeface="Times New Roman" panose="02020603050405020304" pitchFamily="18" charset="0"/>
                    </a:rPr>
                    <a:t>Trakya</a:t>
                  </a:r>
                  <a:endParaRPr lang="en-US" altLang="tr-TR" sz="1200" b="1">
                    <a:solidFill>
                      <a:srgbClr val="FF0000"/>
                    </a:solidFill>
                    <a:latin typeface="Times New Roman" panose="02020603050405020304" pitchFamily="18" charset="0"/>
                    <a:cs typeface="Times New Roman" panose="02020603050405020304" pitchFamily="18" charset="0"/>
                  </a:endParaRPr>
                </a:p>
                <a:p>
                  <a:pPr algn="ctr" eaLnBrk="0" hangingPunct="0"/>
                  <a:endParaRPr lang="en-US" altLang="tr-TR" sz="2400" b="1">
                    <a:solidFill>
                      <a:srgbClr val="FF0000"/>
                    </a:solidFill>
                    <a:latin typeface="Times New Roman" panose="02020603050405020304" pitchFamily="18" charset="0"/>
                  </a:endParaRPr>
                </a:p>
              </p:txBody>
            </p:sp>
            <p:sp>
              <p:nvSpPr>
                <p:cNvPr id="72719" name="Rectangle 15"/>
                <p:cNvSpPr>
                  <a:spLocks noChangeArrowheads="1"/>
                </p:cNvSpPr>
                <p:nvPr/>
              </p:nvSpPr>
              <p:spPr bwMode="auto">
                <a:xfrm>
                  <a:off x="4710" y="0"/>
                  <a:ext cx="92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20" name="Group 16"/>
              <p:cNvGrpSpPr>
                <a:grpSpLocks/>
              </p:cNvGrpSpPr>
              <p:nvPr/>
            </p:nvGrpSpPr>
            <p:grpSpPr bwMode="auto">
              <a:xfrm>
                <a:off x="0" y="442"/>
                <a:ext cx="2871" cy="442"/>
                <a:chOff x="0" y="442"/>
                <a:chExt cx="2871" cy="442"/>
              </a:xfrm>
            </p:grpSpPr>
            <p:sp>
              <p:nvSpPr>
                <p:cNvPr id="72721" name="Rectangle 17"/>
                <p:cNvSpPr>
                  <a:spLocks noChangeArrowheads="1"/>
                </p:cNvSpPr>
                <p:nvPr/>
              </p:nvSpPr>
              <p:spPr bwMode="auto">
                <a:xfrm>
                  <a:off x="28" y="442"/>
                  <a:ext cx="281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latin typeface="Times New Roman" panose="02020603050405020304" pitchFamily="18" charset="0"/>
                      <a:cs typeface="Times New Roman" panose="02020603050405020304" pitchFamily="18" charset="0"/>
                    </a:rPr>
                    <a:t>Ortalama yağış (mm)</a:t>
                  </a:r>
                  <a:endParaRPr lang="en-US" altLang="tr-TR" sz="1200" b="1">
                    <a:latin typeface="Times New Roman" panose="02020603050405020304" pitchFamily="18" charset="0"/>
                    <a:cs typeface="Times New Roman" panose="02020603050405020304" pitchFamily="18" charset="0"/>
                  </a:endParaRPr>
                </a:p>
                <a:p>
                  <a:pPr eaLnBrk="0" hangingPunct="0"/>
                  <a:endParaRPr lang="en-US" altLang="tr-TR" sz="2400" b="1">
                    <a:latin typeface="Times New Roman" panose="02020603050405020304" pitchFamily="18" charset="0"/>
                  </a:endParaRPr>
                </a:p>
              </p:txBody>
            </p:sp>
            <p:sp>
              <p:nvSpPr>
                <p:cNvPr id="72722" name="Rectangle 18"/>
                <p:cNvSpPr>
                  <a:spLocks noChangeArrowheads="1"/>
                </p:cNvSpPr>
                <p:nvPr/>
              </p:nvSpPr>
              <p:spPr bwMode="auto">
                <a:xfrm>
                  <a:off x="0" y="442"/>
                  <a:ext cx="287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23" name="Group 19"/>
              <p:cNvGrpSpPr>
                <a:grpSpLocks/>
              </p:cNvGrpSpPr>
              <p:nvPr/>
            </p:nvGrpSpPr>
            <p:grpSpPr bwMode="auto">
              <a:xfrm>
                <a:off x="2871" y="442"/>
                <a:ext cx="1839" cy="442"/>
                <a:chOff x="2871" y="442"/>
                <a:chExt cx="1839" cy="442"/>
              </a:xfrm>
            </p:grpSpPr>
            <p:sp>
              <p:nvSpPr>
                <p:cNvPr id="72724" name="Rectangle 20"/>
                <p:cNvSpPr>
                  <a:spLocks noChangeArrowheads="1"/>
                </p:cNvSpPr>
                <p:nvPr/>
              </p:nvSpPr>
              <p:spPr bwMode="auto">
                <a:xfrm>
                  <a:off x="2899" y="442"/>
                  <a:ext cx="178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sz="1600" b="1" dirty="0" smtClean="0">
                      <a:latin typeface="Times New Roman" panose="02020603050405020304" pitchFamily="18" charset="0"/>
                      <a:cs typeface="Times New Roman" panose="02020603050405020304" pitchFamily="18" charset="0"/>
                    </a:rPr>
                    <a:t>574</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25" name="Rectangle 21"/>
                <p:cNvSpPr>
                  <a:spLocks noChangeArrowheads="1"/>
                </p:cNvSpPr>
                <p:nvPr/>
              </p:nvSpPr>
              <p:spPr bwMode="auto">
                <a:xfrm>
                  <a:off x="2871" y="442"/>
                  <a:ext cx="1839"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26" name="Group 22"/>
              <p:cNvGrpSpPr>
                <a:grpSpLocks/>
              </p:cNvGrpSpPr>
              <p:nvPr/>
            </p:nvGrpSpPr>
            <p:grpSpPr bwMode="auto">
              <a:xfrm>
                <a:off x="4710" y="442"/>
                <a:ext cx="921" cy="442"/>
                <a:chOff x="4710" y="442"/>
                <a:chExt cx="921" cy="442"/>
              </a:xfrm>
            </p:grpSpPr>
            <p:sp>
              <p:nvSpPr>
                <p:cNvPr id="72727" name="Rectangle 23"/>
                <p:cNvSpPr>
                  <a:spLocks noChangeArrowheads="1"/>
                </p:cNvSpPr>
                <p:nvPr/>
              </p:nvSpPr>
              <p:spPr bwMode="auto">
                <a:xfrm>
                  <a:off x="4738" y="442"/>
                  <a:ext cx="86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dirty="0" smtClean="0">
                      <a:latin typeface="Times New Roman" panose="02020603050405020304" pitchFamily="18" charset="0"/>
                      <a:cs typeface="Times New Roman" panose="02020603050405020304" pitchFamily="18" charset="0"/>
                    </a:rPr>
                    <a:t>6</a:t>
                  </a:r>
                  <a:r>
                    <a:rPr lang="tr-TR" altLang="tr-TR" sz="1600" b="1" dirty="0" smtClean="0">
                      <a:latin typeface="Times New Roman" panose="02020603050405020304" pitchFamily="18" charset="0"/>
                      <a:cs typeface="Times New Roman" panose="02020603050405020304" pitchFamily="18" charset="0"/>
                    </a:rPr>
                    <a:t>21</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28" name="Rectangle 24"/>
                <p:cNvSpPr>
                  <a:spLocks noChangeArrowheads="1"/>
                </p:cNvSpPr>
                <p:nvPr/>
              </p:nvSpPr>
              <p:spPr bwMode="auto">
                <a:xfrm>
                  <a:off x="4710" y="442"/>
                  <a:ext cx="92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29" name="Group 25"/>
              <p:cNvGrpSpPr>
                <a:grpSpLocks/>
              </p:cNvGrpSpPr>
              <p:nvPr/>
            </p:nvGrpSpPr>
            <p:grpSpPr bwMode="auto">
              <a:xfrm>
                <a:off x="0" y="884"/>
                <a:ext cx="2871" cy="442"/>
                <a:chOff x="0" y="884"/>
                <a:chExt cx="2871" cy="442"/>
              </a:xfrm>
            </p:grpSpPr>
            <p:sp>
              <p:nvSpPr>
                <p:cNvPr id="72730" name="Rectangle 26"/>
                <p:cNvSpPr>
                  <a:spLocks noChangeArrowheads="1"/>
                </p:cNvSpPr>
                <p:nvPr/>
              </p:nvSpPr>
              <p:spPr bwMode="auto">
                <a:xfrm>
                  <a:off x="28" y="884"/>
                  <a:ext cx="281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dirty="0" err="1">
                      <a:latin typeface="Times New Roman" panose="02020603050405020304" pitchFamily="18" charset="0"/>
                      <a:cs typeface="Times New Roman" panose="02020603050405020304" pitchFamily="18" charset="0"/>
                    </a:rPr>
                    <a:t>Brüt</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su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potansiyeli</a:t>
                  </a:r>
                  <a:r>
                    <a:rPr lang="en-US" altLang="tr-TR" sz="1600" b="1" dirty="0">
                      <a:latin typeface="Times New Roman" panose="02020603050405020304" pitchFamily="18" charset="0"/>
                      <a:cs typeface="Times New Roman" panose="02020603050405020304" pitchFamily="18" charset="0"/>
                    </a:rPr>
                    <a:t> (</a:t>
                  </a:r>
                  <a:r>
                    <a:rPr lang="tr-TR" altLang="tr-TR" sz="1600" b="1" dirty="0">
                      <a:latin typeface="Times New Roman" panose="02020603050405020304" pitchFamily="18" charset="0"/>
                      <a:cs typeface="Times New Roman" panose="02020603050405020304" pitchFamily="18" charset="0"/>
                    </a:rPr>
                    <a:t>milyar</a:t>
                  </a:r>
                  <a:r>
                    <a:rPr lang="en-US" altLang="tr-TR" sz="1600" b="1" dirty="0">
                      <a:latin typeface="Times New Roman" panose="02020603050405020304" pitchFamily="18" charset="0"/>
                      <a:cs typeface="Times New Roman" panose="02020603050405020304" pitchFamily="18" charset="0"/>
                    </a:rPr>
                    <a:t> m</a:t>
                  </a:r>
                  <a:r>
                    <a:rPr lang="en-US" altLang="tr-TR" sz="1600" b="1" baseline="30000" dirty="0">
                      <a:latin typeface="Times New Roman" panose="02020603050405020304" pitchFamily="18" charset="0"/>
                      <a:cs typeface="Times New Roman" panose="02020603050405020304" pitchFamily="18" charset="0"/>
                    </a:rPr>
                    <a:t>3</a:t>
                  </a:r>
                  <a:r>
                    <a:rPr lang="en-US" altLang="tr-TR" sz="1600" b="1" dirty="0">
                      <a:latin typeface="Times New Roman" panose="02020603050405020304" pitchFamily="18" charset="0"/>
                      <a:cs typeface="Times New Roman" panose="02020603050405020304" pitchFamily="18" charset="0"/>
                    </a:rPr>
                    <a:t>)</a:t>
                  </a:r>
                  <a:endParaRPr lang="en-US" altLang="tr-TR" sz="1200" b="1" dirty="0">
                    <a:latin typeface="Times New Roman" panose="02020603050405020304" pitchFamily="18" charset="0"/>
                    <a:cs typeface="Times New Roman" panose="02020603050405020304" pitchFamily="18" charset="0"/>
                  </a:endParaRPr>
                </a:p>
                <a:p>
                  <a:pPr eaLnBrk="0" hangingPunct="0"/>
                  <a:endParaRPr lang="en-US" altLang="tr-TR" sz="2400" b="1" dirty="0">
                    <a:latin typeface="Times New Roman" panose="02020603050405020304" pitchFamily="18" charset="0"/>
                  </a:endParaRPr>
                </a:p>
              </p:txBody>
            </p:sp>
            <p:sp>
              <p:nvSpPr>
                <p:cNvPr id="72731" name="Rectangle 27"/>
                <p:cNvSpPr>
                  <a:spLocks noChangeArrowheads="1"/>
                </p:cNvSpPr>
                <p:nvPr/>
              </p:nvSpPr>
              <p:spPr bwMode="auto">
                <a:xfrm>
                  <a:off x="0" y="884"/>
                  <a:ext cx="287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32" name="Group 28"/>
              <p:cNvGrpSpPr>
                <a:grpSpLocks/>
              </p:cNvGrpSpPr>
              <p:nvPr/>
            </p:nvGrpSpPr>
            <p:grpSpPr bwMode="auto">
              <a:xfrm>
                <a:off x="2871" y="884"/>
                <a:ext cx="1839" cy="442"/>
                <a:chOff x="2871" y="884"/>
                <a:chExt cx="1839" cy="442"/>
              </a:xfrm>
            </p:grpSpPr>
            <p:sp>
              <p:nvSpPr>
                <p:cNvPr id="72733" name="Rectangle 29"/>
                <p:cNvSpPr>
                  <a:spLocks noChangeArrowheads="1"/>
                </p:cNvSpPr>
                <p:nvPr/>
              </p:nvSpPr>
              <p:spPr bwMode="auto">
                <a:xfrm>
                  <a:off x="2899" y="884"/>
                  <a:ext cx="178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sz="1600" b="1" dirty="0" smtClean="0">
                      <a:latin typeface="Times New Roman" panose="02020603050405020304" pitchFamily="18" charset="0"/>
                      <a:cs typeface="Times New Roman" panose="02020603050405020304" pitchFamily="18" charset="0"/>
                    </a:rPr>
                    <a:t>450</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34" name="Rectangle 30"/>
                <p:cNvSpPr>
                  <a:spLocks noChangeArrowheads="1"/>
                </p:cNvSpPr>
                <p:nvPr/>
              </p:nvSpPr>
              <p:spPr bwMode="auto">
                <a:xfrm>
                  <a:off x="2871" y="884"/>
                  <a:ext cx="1839"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35" name="Group 31"/>
              <p:cNvGrpSpPr>
                <a:grpSpLocks/>
              </p:cNvGrpSpPr>
              <p:nvPr/>
            </p:nvGrpSpPr>
            <p:grpSpPr bwMode="auto">
              <a:xfrm>
                <a:off x="4710" y="884"/>
                <a:ext cx="921" cy="442"/>
                <a:chOff x="4710" y="884"/>
                <a:chExt cx="921" cy="442"/>
              </a:xfrm>
            </p:grpSpPr>
            <p:sp>
              <p:nvSpPr>
                <p:cNvPr id="72736" name="Rectangle 32"/>
                <p:cNvSpPr>
                  <a:spLocks noChangeArrowheads="1"/>
                </p:cNvSpPr>
                <p:nvPr/>
              </p:nvSpPr>
              <p:spPr bwMode="auto">
                <a:xfrm>
                  <a:off x="4738" y="884"/>
                  <a:ext cx="86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latin typeface="Times New Roman" panose="02020603050405020304" pitchFamily="18" charset="0"/>
                      <a:cs typeface="Times New Roman" panose="02020603050405020304" pitchFamily="18" charset="0"/>
                    </a:rPr>
                    <a:t>15.3</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2737" name="Rectangle 33"/>
                <p:cNvSpPr>
                  <a:spLocks noChangeArrowheads="1"/>
                </p:cNvSpPr>
                <p:nvPr/>
              </p:nvSpPr>
              <p:spPr bwMode="auto">
                <a:xfrm>
                  <a:off x="4710" y="884"/>
                  <a:ext cx="92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38" name="Group 34"/>
              <p:cNvGrpSpPr>
                <a:grpSpLocks/>
              </p:cNvGrpSpPr>
              <p:nvPr/>
            </p:nvGrpSpPr>
            <p:grpSpPr bwMode="auto">
              <a:xfrm>
                <a:off x="0" y="1326"/>
                <a:ext cx="2871" cy="442"/>
                <a:chOff x="0" y="1326"/>
                <a:chExt cx="2871" cy="442"/>
              </a:xfrm>
            </p:grpSpPr>
            <p:sp>
              <p:nvSpPr>
                <p:cNvPr id="72739" name="Rectangle 35"/>
                <p:cNvSpPr>
                  <a:spLocks noChangeArrowheads="1"/>
                </p:cNvSpPr>
                <p:nvPr/>
              </p:nvSpPr>
              <p:spPr bwMode="auto">
                <a:xfrm>
                  <a:off x="28" y="1326"/>
                  <a:ext cx="281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dirty="0">
                      <a:latin typeface="Times New Roman" panose="02020603050405020304" pitchFamily="18" charset="0"/>
                      <a:cs typeface="Times New Roman" panose="02020603050405020304" pitchFamily="18" charset="0"/>
                    </a:rPr>
                    <a:t>Net </a:t>
                  </a:r>
                  <a:r>
                    <a:rPr lang="en-US" altLang="tr-TR" sz="1600" b="1" dirty="0" err="1">
                      <a:latin typeface="Times New Roman" panose="02020603050405020304" pitchFamily="18" charset="0"/>
                      <a:cs typeface="Times New Roman" panose="02020603050405020304" pitchFamily="18" charset="0"/>
                    </a:rPr>
                    <a:t>su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potansiyeli</a:t>
                  </a:r>
                  <a:r>
                    <a:rPr lang="en-US" altLang="tr-TR" sz="1600" b="1" dirty="0">
                      <a:latin typeface="Times New Roman" panose="02020603050405020304" pitchFamily="18" charset="0"/>
                      <a:cs typeface="Times New Roman" panose="02020603050405020304" pitchFamily="18" charset="0"/>
                    </a:rPr>
                    <a:t> (</a:t>
                  </a:r>
                  <a:r>
                    <a:rPr lang="tr-TR" altLang="tr-TR" sz="1600" b="1" dirty="0">
                      <a:latin typeface="Times New Roman" panose="02020603050405020304" pitchFamily="18" charset="0"/>
                      <a:cs typeface="Times New Roman" panose="02020603050405020304" pitchFamily="18" charset="0"/>
                    </a:rPr>
                    <a:t>milyar</a:t>
                  </a:r>
                  <a:r>
                    <a:rPr lang="en-US" altLang="tr-TR" sz="1600" b="1" dirty="0">
                      <a:latin typeface="Times New Roman" panose="02020603050405020304" pitchFamily="18" charset="0"/>
                      <a:cs typeface="Times New Roman" panose="02020603050405020304" pitchFamily="18" charset="0"/>
                    </a:rPr>
                    <a:t> m</a:t>
                  </a:r>
                  <a:r>
                    <a:rPr lang="en-US" altLang="tr-TR" sz="1600" b="1" baseline="30000" dirty="0">
                      <a:latin typeface="Times New Roman" panose="02020603050405020304" pitchFamily="18" charset="0"/>
                      <a:cs typeface="Times New Roman" panose="02020603050405020304" pitchFamily="18" charset="0"/>
                    </a:rPr>
                    <a:t>3</a:t>
                  </a:r>
                  <a:r>
                    <a:rPr lang="en-US" altLang="tr-TR" sz="1600" b="1" dirty="0">
                      <a:latin typeface="Times New Roman" panose="02020603050405020304" pitchFamily="18" charset="0"/>
                      <a:cs typeface="Times New Roman" panose="02020603050405020304" pitchFamily="18" charset="0"/>
                    </a:rPr>
                    <a:t>)</a:t>
                  </a:r>
                  <a:endParaRPr lang="en-US" altLang="tr-TR" sz="1200" b="1" dirty="0">
                    <a:latin typeface="Times New Roman" panose="02020603050405020304" pitchFamily="18" charset="0"/>
                    <a:cs typeface="Times New Roman" panose="02020603050405020304" pitchFamily="18" charset="0"/>
                  </a:endParaRPr>
                </a:p>
                <a:p>
                  <a:pPr eaLnBrk="0" hangingPunct="0"/>
                  <a:endParaRPr lang="en-US" altLang="tr-TR" sz="2400" b="1" dirty="0">
                    <a:latin typeface="Times New Roman" panose="02020603050405020304" pitchFamily="18" charset="0"/>
                  </a:endParaRPr>
                </a:p>
              </p:txBody>
            </p:sp>
            <p:sp>
              <p:nvSpPr>
                <p:cNvPr id="72740" name="Rectangle 36"/>
                <p:cNvSpPr>
                  <a:spLocks noChangeArrowheads="1"/>
                </p:cNvSpPr>
                <p:nvPr/>
              </p:nvSpPr>
              <p:spPr bwMode="auto">
                <a:xfrm>
                  <a:off x="0" y="1326"/>
                  <a:ext cx="287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41" name="Group 37"/>
              <p:cNvGrpSpPr>
                <a:grpSpLocks/>
              </p:cNvGrpSpPr>
              <p:nvPr/>
            </p:nvGrpSpPr>
            <p:grpSpPr bwMode="auto">
              <a:xfrm>
                <a:off x="2871" y="1326"/>
                <a:ext cx="1839" cy="442"/>
                <a:chOff x="2871" y="1326"/>
                <a:chExt cx="1839" cy="442"/>
              </a:xfrm>
            </p:grpSpPr>
            <p:sp>
              <p:nvSpPr>
                <p:cNvPr id="72742" name="Rectangle 38"/>
                <p:cNvSpPr>
                  <a:spLocks noChangeArrowheads="1"/>
                </p:cNvSpPr>
                <p:nvPr/>
              </p:nvSpPr>
              <p:spPr bwMode="auto">
                <a:xfrm>
                  <a:off x="2899" y="1326"/>
                  <a:ext cx="178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dirty="0" smtClean="0">
                      <a:latin typeface="Times New Roman" panose="02020603050405020304" pitchFamily="18" charset="0"/>
                      <a:cs typeface="Times New Roman" panose="02020603050405020304" pitchFamily="18" charset="0"/>
                    </a:rPr>
                    <a:t>1</a:t>
                  </a:r>
                  <a:r>
                    <a:rPr lang="tr-TR" altLang="tr-TR" sz="1600" b="1" dirty="0" smtClean="0">
                      <a:latin typeface="Times New Roman" panose="02020603050405020304" pitchFamily="18" charset="0"/>
                      <a:cs typeface="Times New Roman" panose="02020603050405020304" pitchFamily="18" charset="0"/>
                    </a:rPr>
                    <a:t>66</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43" name="Rectangle 39"/>
                <p:cNvSpPr>
                  <a:spLocks noChangeArrowheads="1"/>
                </p:cNvSpPr>
                <p:nvPr/>
              </p:nvSpPr>
              <p:spPr bwMode="auto">
                <a:xfrm>
                  <a:off x="2871" y="1326"/>
                  <a:ext cx="1839"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44" name="Group 40"/>
              <p:cNvGrpSpPr>
                <a:grpSpLocks/>
              </p:cNvGrpSpPr>
              <p:nvPr/>
            </p:nvGrpSpPr>
            <p:grpSpPr bwMode="auto">
              <a:xfrm>
                <a:off x="4710" y="1326"/>
                <a:ext cx="921" cy="442"/>
                <a:chOff x="4710" y="1326"/>
                <a:chExt cx="921" cy="442"/>
              </a:xfrm>
            </p:grpSpPr>
            <p:sp>
              <p:nvSpPr>
                <p:cNvPr id="72745" name="Rectangle 41"/>
                <p:cNvSpPr>
                  <a:spLocks noChangeArrowheads="1"/>
                </p:cNvSpPr>
                <p:nvPr/>
              </p:nvSpPr>
              <p:spPr bwMode="auto">
                <a:xfrm>
                  <a:off x="4738" y="1326"/>
                  <a:ext cx="86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latin typeface="Times New Roman" panose="02020603050405020304" pitchFamily="18" charset="0"/>
                      <a:cs typeface="Times New Roman" panose="02020603050405020304" pitchFamily="18" charset="0"/>
                    </a:rPr>
                    <a:t>5.7</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2746" name="Rectangle 42"/>
                <p:cNvSpPr>
                  <a:spLocks noChangeArrowheads="1"/>
                </p:cNvSpPr>
                <p:nvPr/>
              </p:nvSpPr>
              <p:spPr bwMode="auto">
                <a:xfrm>
                  <a:off x="4710" y="1326"/>
                  <a:ext cx="92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47" name="Group 43"/>
              <p:cNvGrpSpPr>
                <a:grpSpLocks/>
              </p:cNvGrpSpPr>
              <p:nvPr/>
            </p:nvGrpSpPr>
            <p:grpSpPr bwMode="auto">
              <a:xfrm>
                <a:off x="0" y="1768"/>
                <a:ext cx="2871" cy="904"/>
                <a:chOff x="0" y="1768"/>
                <a:chExt cx="2871" cy="904"/>
              </a:xfrm>
            </p:grpSpPr>
            <p:sp>
              <p:nvSpPr>
                <p:cNvPr id="72748" name="Rectangle 44"/>
                <p:cNvSpPr>
                  <a:spLocks noChangeArrowheads="1"/>
                </p:cNvSpPr>
                <p:nvPr/>
              </p:nvSpPr>
              <p:spPr bwMode="auto">
                <a:xfrm>
                  <a:off x="28" y="1768"/>
                  <a:ext cx="2815" cy="9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dirty="0" err="1">
                      <a:latin typeface="Times New Roman" panose="02020603050405020304" pitchFamily="18" charset="0"/>
                      <a:cs typeface="Times New Roman" panose="02020603050405020304" pitchFamily="18" charset="0"/>
                    </a:rPr>
                    <a:t>Kullanılabilir</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su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miktarı</a:t>
                  </a:r>
                  <a:r>
                    <a:rPr lang="en-US" altLang="tr-TR" sz="1600" b="1" dirty="0">
                      <a:latin typeface="Times New Roman" panose="02020603050405020304" pitchFamily="18" charset="0"/>
                      <a:cs typeface="Times New Roman" panose="02020603050405020304" pitchFamily="18" charset="0"/>
                    </a:rPr>
                    <a:t> (</a:t>
                  </a:r>
                  <a:r>
                    <a:rPr lang="tr-TR" altLang="tr-TR" sz="1600" b="1" dirty="0">
                      <a:latin typeface="Times New Roman" panose="02020603050405020304" pitchFamily="18" charset="0"/>
                      <a:cs typeface="Times New Roman" panose="02020603050405020304" pitchFamily="18" charset="0"/>
                    </a:rPr>
                    <a:t>milyar</a:t>
                  </a:r>
                  <a:r>
                    <a:rPr lang="en-US" altLang="tr-TR" sz="1600" b="1" dirty="0">
                      <a:latin typeface="Times New Roman" panose="02020603050405020304" pitchFamily="18" charset="0"/>
                      <a:cs typeface="Times New Roman" panose="02020603050405020304" pitchFamily="18" charset="0"/>
                    </a:rPr>
                    <a:t> m</a:t>
                  </a:r>
                  <a:r>
                    <a:rPr lang="en-US" altLang="tr-TR" sz="1600" b="1" baseline="30000" dirty="0">
                      <a:latin typeface="Times New Roman" panose="02020603050405020304" pitchFamily="18" charset="0"/>
                      <a:cs typeface="Times New Roman" panose="02020603050405020304" pitchFamily="18" charset="0"/>
                    </a:rPr>
                    <a:t>3</a:t>
                  </a:r>
                  <a:r>
                    <a:rPr lang="en-US" altLang="tr-TR" sz="1600" b="1" dirty="0">
                      <a:latin typeface="Times New Roman" panose="02020603050405020304" pitchFamily="18" charset="0"/>
                      <a:cs typeface="Times New Roman" panose="02020603050405020304" pitchFamily="18" charset="0"/>
                    </a:rPr>
                    <a:t>)</a:t>
                  </a:r>
                  <a:endParaRPr lang="en-US" altLang="tr-TR" sz="1200" b="1" dirty="0">
                    <a:latin typeface="Times New Roman" panose="02020603050405020304" pitchFamily="18" charset="0"/>
                    <a:cs typeface="Times New Roman" panose="02020603050405020304" pitchFamily="18" charset="0"/>
                  </a:endParaRPr>
                </a:p>
                <a:p>
                  <a:pPr eaLnBrk="0" hangingPunct="0"/>
                  <a:r>
                    <a:rPr lang="tr-TR" altLang="tr-TR" sz="1600" b="1" dirty="0">
                      <a:latin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Yerüstü</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suyu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miktarı</a:t>
                  </a:r>
                  <a:endParaRPr lang="en-US" altLang="tr-TR" sz="1200" b="1" dirty="0">
                    <a:latin typeface="Times New Roman" panose="02020603050405020304" pitchFamily="18" charset="0"/>
                    <a:cs typeface="Times New Roman" panose="02020603050405020304" pitchFamily="18" charset="0"/>
                  </a:endParaRPr>
                </a:p>
                <a:p>
                  <a:pPr eaLnBrk="0" hangingPunct="0"/>
                  <a:r>
                    <a:rPr lang="tr-TR" altLang="tr-TR" sz="1600" b="1" dirty="0">
                      <a:latin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Yeraltı</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suyu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miktarı</a:t>
                  </a:r>
                  <a:endParaRPr lang="en-US" altLang="tr-TR" sz="1200" b="1" dirty="0">
                    <a:latin typeface="Times New Roman" panose="02020603050405020304" pitchFamily="18" charset="0"/>
                    <a:cs typeface="Times New Roman" panose="02020603050405020304" pitchFamily="18" charset="0"/>
                  </a:endParaRPr>
                </a:p>
                <a:p>
                  <a:pPr eaLnBrk="0" hangingPunct="0"/>
                  <a:r>
                    <a:rPr lang="tr-TR" altLang="tr-TR" sz="1600" b="1" dirty="0">
                      <a:latin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Yurtdışı</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kaynaklı</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su</a:t>
                  </a:r>
                  <a:r>
                    <a:rPr lang="en-US" altLang="tr-TR" sz="1600" b="1" dirty="0">
                      <a:latin typeface="Times New Roman" panose="02020603050405020304" pitchFamily="18" charset="0"/>
                      <a:cs typeface="Times New Roman" panose="02020603050405020304" pitchFamily="18" charset="0"/>
                    </a:rPr>
                    <a:t> </a:t>
                  </a:r>
                  <a:r>
                    <a:rPr lang="en-US" altLang="tr-TR" sz="1600" b="1" dirty="0" err="1">
                      <a:latin typeface="Times New Roman" panose="02020603050405020304" pitchFamily="18" charset="0"/>
                      <a:cs typeface="Times New Roman" panose="02020603050405020304" pitchFamily="18" charset="0"/>
                    </a:rPr>
                    <a:t>miktarı</a:t>
                  </a:r>
                  <a:endParaRPr lang="en-US" altLang="tr-TR" sz="1200" b="1" dirty="0">
                    <a:latin typeface="Times New Roman" panose="02020603050405020304" pitchFamily="18" charset="0"/>
                    <a:cs typeface="Times New Roman" panose="02020603050405020304" pitchFamily="18" charset="0"/>
                  </a:endParaRPr>
                </a:p>
                <a:p>
                  <a:pPr eaLnBrk="0" hangingPunct="0"/>
                  <a:endParaRPr lang="en-US" altLang="tr-TR" sz="2400" b="1" dirty="0">
                    <a:latin typeface="Times New Roman" panose="02020603050405020304" pitchFamily="18" charset="0"/>
                  </a:endParaRPr>
                </a:p>
              </p:txBody>
            </p:sp>
            <p:sp>
              <p:nvSpPr>
                <p:cNvPr id="72749" name="Rectangle 45"/>
                <p:cNvSpPr>
                  <a:spLocks noChangeArrowheads="1"/>
                </p:cNvSpPr>
                <p:nvPr/>
              </p:nvSpPr>
              <p:spPr bwMode="auto">
                <a:xfrm>
                  <a:off x="0" y="1768"/>
                  <a:ext cx="2871"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50" name="Group 46"/>
              <p:cNvGrpSpPr>
                <a:grpSpLocks/>
              </p:cNvGrpSpPr>
              <p:nvPr/>
            </p:nvGrpSpPr>
            <p:grpSpPr bwMode="auto">
              <a:xfrm>
                <a:off x="2871" y="1768"/>
                <a:ext cx="1839" cy="904"/>
                <a:chOff x="2871" y="1768"/>
                <a:chExt cx="1839" cy="904"/>
              </a:xfrm>
            </p:grpSpPr>
            <p:sp>
              <p:nvSpPr>
                <p:cNvPr id="72751" name="Rectangle 47"/>
                <p:cNvSpPr>
                  <a:spLocks noChangeArrowheads="1"/>
                </p:cNvSpPr>
                <p:nvPr/>
              </p:nvSpPr>
              <p:spPr bwMode="auto">
                <a:xfrm>
                  <a:off x="2899" y="1768"/>
                  <a:ext cx="1783" cy="9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dirty="0" smtClean="0">
                      <a:latin typeface="Times New Roman" panose="02020603050405020304" pitchFamily="18" charset="0"/>
                      <a:cs typeface="Times New Roman" panose="02020603050405020304" pitchFamily="18" charset="0"/>
                    </a:rPr>
                    <a:t>11</a:t>
                  </a:r>
                  <a:r>
                    <a:rPr lang="tr-TR" altLang="tr-TR" sz="1600" b="1" dirty="0" smtClean="0">
                      <a:latin typeface="Times New Roman" panose="02020603050405020304" pitchFamily="18" charset="0"/>
                      <a:cs typeface="Times New Roman" panose="02020603050405020304" pitchFamily="18" charset="0"/>
                    </a:rPr>
                    <a:t>5</a:t>
                  </a:r>
                  <a:endParaRPr lang="en-US" altLang="tr-TR" sz="1200" b="1" dirty="0">
                    <a:latin typeface="Times New Roman" panose="02020603050405020304" pitchFamily="18" charset="0"/>
                    <a:cs typeface="Times New Roman" panose="02020603050405020304" pitchFamily="18" charset="0"/>
                  </a:endParaRPr>
                </a:p>
                <a:p>
                  <a:pPr algn="ctr" eaLnBrk="0" hangingPunct="0"/>
                  <a:r>
                    <a:rPr lang="en-US" altLang="tr-TR" sz="1600" b="1" dirty="0" smtClean="0">
                      <a:latin typeface="Times New Roman" panose="02020603050405020304" pitchFamily="18" charset="0"/>
                      <a:cs typeface="Times New Roman" panose="02020603050405020304" pitchFamily="18" charset="0"/>
                    </a:rPr>
                    <a:t>9</a:t>
                  </a:r>
                  <a:r>
                    <a:rPr lang="tr-TR" altLang="tr-TR" sz="1600" b="1" dirty="0" smtClean="0">
                      <a:latin typeface="Times New Roman" panose="02020603050405020304" pitchFamily="18" charset="0"/>
                      <a:cs typeface="Times New Roman" panose="02020603050405020304" pitchFamily="18" charset="0"/>
                    </a:rPr>
                    <a:t>4</a:t>
                  </a:r>
                  <a:endParaRPr lang="en-US" altLang="tr-TR" sz="1200" b="1" dirty="0">
                    <a:latin typeface="Times New Roman" panose="02020603050405020304" pitchFamily="18" charset="0"/>
                    <a:cs typeface="Times New Roman" panose="02020603050405020304" pitchFamily="18" charset="0"/>
                  </a:endParaRPr>
                </a:p>
                <a:p>
                  <a:pPr algn="ctr" eaLnBrk="0" hangingPunct="0"/>
                  <a:r>
                    <a:rPr lang="en-US" altLang="tr-TR" sz="1600" b="1" dirty="0" smtClean="0">
                      <a:latin typeface="Times New Roman" panose="02020603050405020304" pitchFamily="18" charset="0"/>
                      <a:cs typeface="Times New Roman" panose="02020603050405020304" pitchFamily="18" charset="0"/>
                    </a:rPr>
                    <a:t>1</a:t>
                  </a:r>
                  <a:r>
                    <a:rPr lang="tr-TR" altLang="tr-TR" sz="1600" b="1" dirty="0" smtClean="0">
                      <a:latin typeface="Times New Roman" panose="02020603050405020304" pitchFamily="18" charset="0"/>
                      <a:cs typeface="Times New Roman" panose="02020603050405020304" pitchFamily="18" charset="0"/>
                    </a:rPr>
                    <a:t>8</a:t>
                  </a:r>
                  <a:endParaRPr lang="en-US" altLang="tr-TR" sz="1200" b="1" dirty="0">
                    <a:latin typeface="Times New Roman" panose="02020603050405020304" pitchFamily="18" charset="0"/>
                    <a:cs typeface="Times New Roman" panose="02020603050405020304" pitchFamily="18" charset="0"/>
                  </a:endParaRPr>
                </a:p>
                <a:p>
                  <a:pPr algn="ctr" eaLnBrk="0" hangingPunct="0"/>
                  <a:r>
                    <a:rPr lang="en-US" altLang="tr-TR" sz="1600" b="1" dirty="0">
                      <a:latin typeface="Times New Roman" panose="02020603050405020304" pitchFamily="18" charset="0"/>
                      <a:cs typeface="Times New Roman" panose="02020603050405020304" pitchFamily="18" charset="0"/>
                    </a:rPr>
                    <a:t>3</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52" name="Rectangle 48"/>
                <p:cNvSpPr>
                  <a:spLocks noChangeArrowheads="1"/>
                </p:cNvSpPr>
                <p:nvPr/>
              </p:nvSpPr>
              <p:spPr bwMode="auto">
                <a:xfrm>
                  <a:off x="2871" y="1768"/>
                  <a:ext cx="1839"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53" name="Group 49"/>
              <p:cNvGrpSpPr>
                <a:grpSpLocks/>
              </p:cNvGrpSpPr>
              <p:nvPr/>
            </p:nvGrpSpPr>
            <p:grpSpPr bwMode="auto">
              <a:xfrm>
                <a:off x="4710" y="1768"/>
                <a:ext cx="921" cy="904"/>
                <a:chOff x="4710" y="1768"/>
                <a:chExt cx="921" cy="904"/>
              </a:xfrm>
            </p:grpSpPr>
            <p:sp>
              <p:nvSpPr>
                <p:cNvPr id="72754" name="Rectangle 50"/>
                <p:cNvSpPr>
                  <a:spLocks noChangeArrowheads="1"/>
                </p:cNvSpPr>
                <p:nvPr/>
              </p:nvSpPr>
              <p:spPr bwMode="auto">
                <a:xfrm>
                  <a:off x="4738" y="1768"/>
                  <a:ext cx="865" cy="9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dirty="0" smtClean="0">
                      <a:latin typeface="Times New Roman" panose="02020603050405020304" pitchFamily="18" charset="0"/>
                      <a:cs typeface="Times New Roman" panose="02020603050405020304" pitchFamily="18" charset="0"/>
                    </a:rPr>
                    <a:t>3.4</a:t>
                  </a:r>
                  <a:endParaRPr lang="tr-TR" altLang="tr-TR" sz="1200" b="1" dirty="0">
                    <a:latin typeface="Times New Roman" panose="02020603050405020304" pitchFamily="18" charset="0"/>
                    <a:cs typeface="Times New Roman" panose="02020603050405020304" pitchFamily="18" charset="0"/>
                  </a:endParaRPr>
                </a:p>
                <a:p>
                  <a:pPr algn="ctr" eaLnBrk="0" hangingPunct="0"/>
                  <a:r>
                    <a:rPr lang="tr-TR" altLang="tr-TR" sz="1600" b="1" dirty="0" smtClean="0">
                      <a:latin typeface="Times New Roman" panose="02020603050405020304" pitchFamily="18" charset="0"/>
                      <a:cs typeface="Times New Roman" panose="02020603050405020304" pitchFamily="18" charset="0"/>
                    </a:rPr>
                    <a:t>2.8</a:t>
                  </a:r>
                </a:p>
                <a:p>
                  <a:pPr algn="ctr" eaLnBrk="0" hangingPunct="0"/>
                  <a:r>
                    <a:rPr lang="tr-TR" altLang="tr-TR" sz="1600" b="1" dirty="0" smtClean="0">
                      <a:latin typeface="Times New Roman" panose="02020603050405020304" pitchFamily="18" charset="0"/>
                      <a:cs typeface="Times New Roman" panose="02020603050405020304" pitchFamily="18" charset="0"/>
                    </a:rPr>
                    <a:t>0.4</a:t>
                  </a:r>
                </a:p>
                <a:p>
                  <a:pPr algn="ctr" eaLnBrk="0" hangingPunct="0"/>
                  <a:r>
                    <a:rPr lang="en-US" altLang="tr-TR" sz="1600" b="1" dirty="0" smtClean="0">
                      <a:latin typeface="Times New Roman" panose="02020603050405020304" pitchFamily="18" charset="0"/>
                      <a:cs typeface="Times New Roman" panose="02020603050405020304" pitchFamily="18" charset="0"/>
                    </a:rPr>
                    <a:t>0.2</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55" name="Rectangle 51"/>
                <p:cNvSpPr>
                  <a:spLocks noChangeArrowheads="1"/>
                </p:cNvSpPr>
                <p:nvPr/>
              </p:nvSpPr>
              <p:spPr bwMode="auto">
                <a:xfrm>
                  <a:off x="4710" y="1768"/>
                  <a:ext cx="921" cy="90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56" name="Group 52"/>
              <p:cNvGrpSpPr>
                <a:grpSpLocks/>
              </p:cNvGrpSpPr>
              <p:nvPr/>
            </p:nvGrpSpPr>
            <p:grpSpPr bwMode="auto">
              <a:xfrm>
                <a:off x="0" y="2672"/>
                <a:ext cx="2871" cy="442"/>
                <a:chOff x="0" y="2672"/>
                <a:chExt cx="2871" cy="442"/>
              </a:xfrm>
            </p:grpSpPr>
            <p:sp>
              <p:nvSpPr>
                <p:cNvPr id="72757" name="Rectangle 53"/>
                <p:cNvSpPr>
                  <a:spLocks noChangeArrowheads="1"/>
                </p:cNvSpPr>
                <p:nvPr/>
              </p:nvSpPr>
              <p:spPr bwMode="auto">
                <a:xfrm>
                  <a:off x="28" y="2672"/>
                  <a:ext cx="281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tr-TR" sz="1600" b="1">
                      <a:latin typeface="Times New Roman" panose="02020603050405020304" pitchFamily="18" charset="0"/>
                      <a:cs typeface="Times New Roman" panose="02020603050405020304" pitchFamily="18" charset="0"/>
                    </a:rPr>
                    <a:t>Bu günkü tüketilen su miktarı (</a:t>
                  </a:r>
                  <a:r>
                    <a:rPr lang="tr-TR" altLang="tr-TR" sz="1600" b="1">
                      <a:latin typeface="Times New Roman" panose="02020603050405020304" pitchFamily="18" charset="0"/>
                      <a:cs typeface="Times New Roman" panose="02020603050405020304" pitchFamily="18" charset="0"/>
                    </a:rPr>
                    <a:t>milyar</a:t>
                  </a:r>
                  <a:r>
                    <a:rPr lang="en-US" altLang="tr-TR" sz="1600" b="1">
                      <a:latin typeface="Times New Roman" panose="02020603050405020304" pitchFamily="18" charset="0"/>
                      <a:cs typeface="Times New Roman" panose="02020603050405020304" pitchFamily="18" charset="0"/>
                    </a:rPr>
                    <a:t> m</a:t>
                  </a:r>
                  <a:r>
                    <a:rPr lang="en-US" altLang="tr-TR" sz="1600" b="1" baseline="30000">
                      <a:latin typeface="Times New Roman" panose="02020603050405020304" pitchFamily="18" charset="0"/>
                      <a:cs typeface="Times New Roman" panose="02020603050405020304" pitchFamily="18" charset="0"/>
                    </a:rPr>
                    <a:t>3</a:t>
                  </a:r>
                  <a:r>
                    <a:rPr lang="en-US" altLang="tr-TR" sz="1600" b="1">
                      <a:latin typeface="Times New Roman" panose="02020603050405020304" pitchFamily="18" charset="0"/>
                      <a:cs typeface="Times New Roman" panose="02020603050405020304" pitchFamily="18" charset="0"/>
                    </a:rPr>
                    <a:t>)</a:t>
                  </a:r>
                </a:p>
                <a:p>
                  <a:pPr eaLnBrk="0" hangingPunct="0"/>
                  <a:endParaRPr lang="en-US" altLang="tr-TR" sz="1600" b="1">
                    <a:latin typeface="Times New Roman" panose="02020603050405020304" pitchFamily="18" charset="0"/>
                  </a:endParaRPr>
                </a:p>
              </p:txBody>
            </p:sp>
            <p:sp>
              <p:nvSpPr>
                <p:cNvPr id="72758" name="Rectangle 54"/>
                <p:cNvSpPr>
                  <a:spLocks noChangeArrowheads="1"/>
                </p:cNvSpPr>
                <p:nvPr/>
              </p:nvSpPr>
              <p:spPr bwMode="auto">
                <a:xfrm>
                  <a:off x="0" y="2672"/>
                  <a:ext cx="287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59" name="Group 55"/>
              <p:cNvGrpSpPr>
                <a:grpSpLocks/>
              </p:cNvGrpSpPr>
              <p:nvPr/>
            </p:nvGrpSpPr>
            <p:grpSpPr bwMode="auto">
              <a:xfrm>
                <a:off x="2871" y="2672"/>
                <a:ext cx="1839" cy="442"/>
                <a:chOff x="2871" y="2672"/>
                <a:chExt cx="1839" cy="442"/>
              </a:xfrm>
            </p:grpSpPr>
            <p:sp>
              <p:nvSpPr>
                <p:cNvPr id="72760" name="Rectangle 56"/>
                <p:cNvSpPr>
                  <a:spLocks noChangeArrowheads="1"/>
                </p:cNvSpPr>
                <p:nvPr/>
              </p:nvSpPr>
              <p:spPr bwMode="auto">
                <a:xfrm>
                  <a:off x="2899" y="2672"/>
                  <a:ext cx="178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tr-TR" altLang="tr-TR" sz="1600" b="1" dirty="0" smtClean="0">
                      <a:latin typeface="Times New Roman" panose="02020603050405020304" pitchFamily="18" charset="0"/>
                      <a:cs typeface="Times New Roman" panose="02020603050405020304" pitchFamily="18" charset="0"/>
                    </a:rPr>
                    <a:t>57</a:t>
                  </a:r>
                  <a:endParaRPr lang="en-US" altLang="tr-TR" sz="1200" b="1" dirty="0">
                    <a:latin typeface="Times New Roman" panose="02020603050405020304" pitchFamily="18" charset="0"/>
                    <a:cs typeface="Times New Roman" panose="02020603050405020304" pitchFamily="18" charset="0"/>
                  </a:endParaRPr>
                </a:p>
                <a:p>
                  <a:pPr algn="ctr" eaLnBrk="0" hangingPunct="0"/>
                  <a:endParaRPr lang="en-US" altLang="tr-TR" sz="2400" b="1" dirty="0">
                    <a:latin typeface="Times New Roman" panose="02020603050405020304" pitchFamily="18" charset="0"/>
                  </a:endParaRPr>
                </a:p>
              </p:txBody>
            </p:sp>
            <p:sp>
              <p:nvSpPr>
                <p:cNvPr id="72761" name="Rectangle 57"/>
                <p:cNvSpPr>
                  <a:spLocks noChangeArrowheads="1"/>
                </p:cNvSpPr>
                <p:nvPr/>
              </p:nvSpPr>
              <p:spPr bwMode="auto">
                <a:xfrm>
                  <a:off x="2871" y="2672"/>
                  <a:ext cx="1839"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nvGrpSpPr>
              <p:cNvPr id="72762" name="Group 58"/>
              <p:cNvGrpSpPr>
                <a:grpSpLocks/>
              </p:cNvGrpSpPr>
              <p:nvPr/>
            </p:nvGrpSpPr>
            <p:grpSpPr bwMode="auto">
              <a:xfrm>
                <a:off x="4710" y="2672"/>
                <a:ext cx="921" cy="442"/>
                <a:chOff x="4710" y="2672"/>
                <a:chExt cx="921" cy="442"/>
              </a:xfrm>
            </p:grpSpPr>
            <p:sp>
              <p:nvSpPr>
                <p:cNvPr id="72763" name="Rectangle 59"/>
                <p:cNvSpPr>
                  <a:spLocks noChangeArrowheads="1"/>
                </p:cNvSpPr>
                <p:nvPr/>
              </p:nvSpPr>
              <p:spPr bwMode="auto">
                <a:xfrm>
                  <a:off x="4738" y="2672"/>
                  <a:ext cx="865"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tr-TR" sz="1600" b="1">
                      <a:latin typeface="Times New Roman" panose="02020603050405020304" pitchFamily="18" charset="0"/>
                      <a:cs typeface="Times New Roman" panose="02020603050405020304" pitchFamily="18" charset="0"/>
                    </a:rPr>
                    <a:t>1.5</a:t>
                  </a:r>
                  <a:endParaRPr lang="en-US" altLang="tr-TR" sz="1200" b="1">
                    <a:latin typeface="Times New Roman" panose="02020603050405020304" pitchFamily="18" charset="0"/>
                    <a:cs typeface="Times New Roman" panose="02020603050405020304" pitchFamily="18" charset="0"/>
                  </a:endParaRPr>
                </a:p>
                <a:p>
                  <a:pPr algn="ctr" eaLnBrk="0" hangingPunct="0"/>
                  <a:endParaRPr lang="en-US" altLang="tr-TR" sz="2400" b="1">
                    <a:latin typeface="Times New Roman" panose="02020603050405020304" pitchFamily="18" charset="0"/>
                  </a:endParaRPr>
                </a:p>
              </p:txBody>
            </p:sp>
            <p:sp>
              <p:nvSpPr>
                <p:cNvPr id="72764" name="Rectangle 60"/>
                <p:cNvSpPr>
                  <a:spLocks noChangeArrowheads="1"/>
                </p:cNvSpPr>
                <p:nvPr/>
              </p:nvSpPr>
              <p:spPr bwMode="auto">
                <a:xfrm>
                  <a:off x="4710" y="2672"/>
                  <a:ext cx="921"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p>
              </p:txBody>
            </p:sp>
          </p:grpSp>
        </p:grpSp>
        <p:sp>
          <p:nvSpPr>
            <p:cNvPr id="72765" name="Rectangle 61"/>
            <p:cNvSpPr>
              <a:spLocks noChangeArrowheads="1"/>
            </p:cNvSpPr>
            <p:nvPr/>
          </p:nvSpPr>
          <p:spPr bwMode="auto">
            <a:xfrm>
              <a:off x="-3" y="-3"/>
              <a:ext cx="5637" cy="312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tr-TR" altLang="tr-TR" b="1"/>
            </a:p>
          </p:txBody>
        </p:sp>
      </p:grpSp>
    </p:spTree>
    <p:extLst>
      <p:ext uri="{BB962C8B-B14F-4D97-AF65-F5344CB8AC3E}">
        <p14:creationId xmlns:p14="http://schemas.microsoft.com/office/powerpoint/2010/main" val="847758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5" name="Rectangle 41"/>
          <p:cNvSpPr>
            <a:spLocks noGrp="1" noChangeArrowheads="1"/>
          </p:cNvSpPr>
          <p:nvPr>
            <p:ph type="title"/>
          </p:nvPr>
        </p:nvSpPr>
        <p:spPr/>
        <p:txBody>
          <a:bodyPr/>
          <a:lstStyle/>
          <a:p>
            <a:r>
              <a:rPr lang="tr-TR" altLang="tr-TR" sz="3600"/>
              <a:t>Kişi başına düşen su miktarı (m</a:t>
            </a:r>
            <a:r>
              <a:rPr lang="tr-TR" altLang="tr-TR" sz="3600" baseline="30000"/>
              <a:t>3</a:t>
            </a:r>
            <a:r>
              <a:rPr lang="tr-TR" altLang="tr-TR" sz="3600"/>
              <a:t>/yıl)</a:t>
            </a:r>
            <a:endParaRPr lang="en-GB" altLang="tr-TR" sz="3600"/>
          </a:p>
        </p:txBody>
      </p:sp>
      <p:graphicFrame>
        <p:nvGraphicFramePr>
          <p:cNvPr id="16502" name="Group 118"/>
          <p:cNvGraphicFramePr>
            <a:graphicFrameLocks noGrp="1"/>
          </p:cNvGraphicFramePr>
          <p:nvPr>
            <p:ph idx="1"/>
            <p:extLst>
              <p:ext uri="{D42A27DB-BD31-4B8C-83A1-F6EECF244321}">
                <p14:modId xmlns:p14="http://schemas.microsoft.com/office/powerpoint/2010/main" val="648016316"/>
              </p:ext>
            </p:extLst>
          </p:nvPr>
        </p:nvGraphicFramePr>
        <p:xfrm>
          <a:off x="395288" y="2219786"/>
          <a:ext cx="8497887" cy="1097280"/>
        </p:xfrm>
        <a:graphic>
          <a:graphicData uri="http://schemas.openxmlformats.org/drawingml/2006/table">
            <a:tbl>
              <a:tblPr/>
              <a:tblGrid>
                <a:gridCol w="2832100">
                  <a:extLst>
                    <a:ext uri="{9D8B030D-6E8A-4147-A177-3AD203B41FA5}">
                      <a16:colId xmlns:a16="http://schemas.microsoft.com/office/drawing/2014/main" xmlns="" val="2988395308"/>
                    </a:ext>
                  </a:extLst>
                </a:gridCol>
                <a:gridCol w="2833687">
                  <a:extLst>
                    <a:ext uri="{9D8B030D-6E8A-4147-A177-3AD203B41FA5}">
                      <a16:colId xmlns:a16="http://schemas.microsoft.com/office/drawing/2014/main" xmlns="" val="3731949064"/>
                    </a:ext>
                  </a:extLst>
                </a:gridCol>
                <a:gridCol w="2832100">
                  <a:extLst>
                    <a:ext uri="{9D8B030D-6E8A-4147-A177-3AD203B41FA5}">
                      <a16:colId xmlns:a16="http://schemas.microsoft.com/office/drawing/2014/main" xmlns="" val="643943752"/>
                    </a:ext>
                  </a:extLst>
                </a:gridCol>
              </a:tblGrid>
              <a:tr h="27940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1" i="0" u="none" strike="noStrike" cap="none" normalizeH="0" baseline="0" dirty="0" smtClean="0">
                          <a:ln>
                            <a:noFill/>
                          </a:ln>
                          <a:solidFill>
                            <a:schemeClr val="tx1"/>
                          </a:solidFill>
                          <a:effectLst/>
                          <a:latin typeface="Tahoma" panose="020B0604030504040204" pitchFamily="34" charset="0"/>
                        </a:rPr>
                        <a:t>                            </a:t>
                      </a:r>
                      <a:endParaRPr kumimoji="0" lang="en-GB" altLang="tr-TR" sz="1800" b="1" i="0" u="none" strike="noStrike" cap="none" normalizeH="0" baseline="0" dirty="0" smtClean="0">
                        <a:ln>
                          <a:noFill/>
                        </a:ln>
                        <a:solidFill>
                          <a:schemeClr val="tx1"/>
                        </a:solidFill>
                        <a:effectLst/>
                        <a:latin typeface="Tahoma" panose="020B0604030504040204" pitchFamily="34" charset="0"/>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1" i="0" u="none" strike="noStrike" cap="none" normalizeH="0" baseline="0" smtClean="0">
                          <a:ln>
                            <a:noFill/>
                          </a:ln>
                          <a:solidFill>
                            <a:schemeClr val="tx1"/>
                          </a:solidFill>
                          <a:effectLst/>
                          <a:latin typeface="Tahoma" panose="020B0604030504040204" pitchFamily="34" charset="0"/>
                        </a:rPr>
                        <a:t>                    </a:t>
                      </a:r>
                      <a:r>
                        <a:rPr kumimoji="0" lang="en-GB" altLang="tr-TR" sz="1800" b="1" i="0" u="none" strike="noStrike" cap="none" normalizeH="0" baseline="0" smtClean="0">
                          <a:ln>
                            <a:noFill/>
                          </a:ln>
                          <a:solidFill>
                            <a:schemeClr val="tx1"/>
                          </a:solidFill>
                          <a:effectLst/>
                          <a:latin typeface="Tahoma" panose="020B0604030504040204" pitchFamily="34" charset="0"/>
                        </a:rPr>
                        <a:t>T</a:t>
                      </a:r>
                      <a:r>
                        <a:rPr kumimoji="0" lang="tr-TR" altLang="tr-TR" sz="1800" b="1" i="0" u="none" strike="noStrike" cap="none" normalizeH="0" baseline="0" smtClean="0">
                          <a:ln>
                            <a:noFill/>
                          </a:ln>
                          <a:solidFill>
                            <a:schemeClr val="tx1"/>
                          </a:solidFill>
                          <a:effectLst/>
                          <a:latin typeface="Tahoma" panose="020B0604030504040204" pitchFamily="34" charset="0"/>
                        </a:rPr>
                        <a:t>ürkiye</a:t>
                      </a:r>
                      <a:endParaRPr kumimoji="0" lang="en-GB" altLang="tr-TR" sz="1800" b="1" i="0" u="none" strike="noStrike" cap="none" normalizeH="0" baseline="0" smtClean="0">
                        <a:ln>
                          <a:noFill/>
                        </a:ln>
                        <a:solidFill>
                          <a:schemeClr val="tx1"/>
                        </a:solidFill>
                        <a:effectLst/>
                        <a:latin typeface="Tahoma" panose="020B0604030504040204"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GB" altLang="tr-TR" sz="1800" b="1" i="0" u="none" strike="noStrike" cap="none" normalizeH="0" baseline="0" dirty="0" smtClean="0">
                          <a:ln>
                            <a:noFill/>
                          </a:ln>
                          <a:solidFill>
                            <a:schemeClr val="tx1"/>
                          </a:solidFill>
                          <a:effectLst/>
                          <a:latin typeface="Tahoma" panose="020B0604030504040204" pitchFamily="34" charset="0"/>
                        </a:rPr>
                        <a:t>T</a:t>
                      </a:r>
                      <a:r>
                        <a:rPr kumimoji="0" lang="tr-TR" altLang="tr-TR" sz="1800" b="1" i="0" u="none" strike="noStrike" cap="none" normalizeH="0" baseline="0" dirty="0" smtClean="0">
                          <a:ln>
                            <a:noFill/>
                          </a:ln>
                          <a:solidFill>
                            <a:schemeClr val="tx1"/>
                          </a:solidFill>
                          <a:effectLst/>
                          <a:latin typeface="Tahoma" panose="020B0604030504040204" pitchFamily="34" charset="0"/>
                        </a:rPr>
                        <a:t>rakya</a:t>
                      </a:r>
                      <a:endParaRPr kumimoji="0" lang="en-GB" altLang="tr-TR" sz="1800" b="1" i="0" u="none" strike="noStrike" cap="none" normalizeH="0" baseline="0" dirty="0" smtClean="0">
                        <a:ln>
                          <a:noFill/>
                        </a:ln>
                        <a:solidFill>
                          <a:schemeClr val="tx1"/>
                        </a:solidFill>
                        <a:effectLst/>
                        <a:latin typeface="Tahoma" panose="020B0604030504040204"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009145451"/>
                  </a:ext>
                </a:extLst>
              </a:tr>
              <a:tr h="27940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n-GB" altLang="tr-TR" sz="1800" b="1" i="0" u="none" strike="noStrike" cap="none" normalizeH="0" baseline="0" smtClean="0">
                          <a:ln>
                            <a:noFill/>
                          </a:ln>
                          <a:solidFill>
                            <a:schemeClr val="tx1"/>
                          </a:solidFill>
                          <a:effectLst/>
                          <a:latin typeface="Tahoma" panose="020B0604030504040204" pitchFamily="34" charset="0"/>
                        </a:rPr>
                        <a:t>P</a:t>
                      </a:r>
                      <a:r>
                        <a:rPr kumimoji="0" lang="tr-TR" altLang="tr-TR" sz="1800" b="1" i="0" u="none" strike="noStrike" cap="none" normalizeH="0" baseline="0" smtClean="0">
                          <a:ln>
                            <a:noFill/>
                          </a:ln>
                          <a:solidFill>
                            <a:schemeClr val="tx1"/>
                          </a:solidFill>
                          <a:effectLst/>
                          <a:latin typeface="Tahoma" panose="020B0604030504040204" pitchFamily="34" charset="0"/>
                        </a:rPr>
                        <a:t>otansiyel</a:t>
                      </a:r>
                      <a:endParaRPr kumimoji="0" lang="en-GB" altLang="tr-TR" sz="1800" b="1" i="0" u="none" strike="noStrike" cap="none" normalizeH="0" baseline="0" smtClean="0">
                        <a:ln>
                          <a:noFill/>
                        </a:ln>
                        <a:solidFill>
                          <a:schemeClr val="tx1"/>
                        </a:solidFill>
                        <a:effectLst/>
                        <a:latin typeface="Tahoma" panose="020B0604030504040204" pitchFamily="34" charset="0"/>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0" i="0" u="none" strike="noStrike" cap="none" normalizeH="0" baseline="0" dirty="0" smtClean="0">
                          <a:ln>
                            <a:noFill/>
                          </a:ln>
                          <a:solidFill>
                            <a:schemeClr val="tx1"/>
                          </a:solidFill>
                          <a:effectLst/>
                          <a:latin typeface="Tahoma" panose="020B0604030504040204" pitchFamily="34" charset="0"/>
                        </a:rPr>
                        <a:t>                   </a:t>
                      </a:r>
                      <a:r>
                        <a:rPr kumimoji="0" lang="en-GB" altLang="tr-TR" sz="1800" b="0" i="0" u="none" strike="noStrike" cap="none" normalizeH="0" baseline="0" dirty="0" smtClean="0">
                          <a:ln>
                            <a:noFill/>
                          </a:ln>
                          <a:solidFill>
                            <a:schemeClr val="tx1"/>
                          </a:solidFill>
                          <a:effectLst/>
                          <a:latin typeface="Tahoma" panose="020B0604030504040204" pitchFamily="34" charset="0"/>
                        </a:rPr>
                        <a:t>1</a:t>
                      </a:r>
                      <a:r>
                        <a:rPr kumimoji="0" lang="tr-TR" altLang="tr-TR" sz="1800" b="0" i="0" u="none" strike="noStrike" cap="none" normalizeH="0" baseline="0" dirty="0" smtClean="0">
                          <a:ln>
                            <a:noFill/>
                          </a:ln>
                          <a:solidFill>
                            <a:schemeClr val="tx1"/>
                          </a:solidFill>
                          <a:effectLst/>
                          <a:latin typeface="Tahoma" panose="020B0604030504040204" pitchFamily="34" charset="0"/>
                        </a:rPr>
                        <a:t>35</a:t>
                      </a:r>
                      <a:r>
                        <a:rPr kumimoji="0" lang="en-GB" altLang="tr-TR" sz="1800" b="0" i="0" u="none" strike="noStrike" cap="none" normalizeH="0" baseline="0" dirty="0" smtClean="0">
                          <a:ln>
                            <a:noFill/>
                          </a:ln>
                          <a:solidFill>
                            <a:schemeClr val="tx1"/>
                          </a:solidFill>
                          <a:effectLst/>
                          <a:latin typeface="Tahoma" panose="020B0604030504040204" pitchFamily="34" charset="0"/>
                        </a:rPr>
                        <a:t>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0" i="0" u="none" strike="noStrike" cap="none" normalizeH="0" baseline="0" smtClean="0">
                          <a:ln>
                            <a:noFill/>
                          </a:ln>
                          <a:solidFill>
                            <a:schemeClr val="tx1"/>
                          </a:solidFill>
                          <a:effectLst/>
                          <a:latin typeface="Tahoma" panose="020B0604030504040204" pitchFamily="34" charset="0"/>
                        </a:rPr>
                        <a:t> </a:t>
                      </a:r>
                      <a:r>
                        <a:rPr kumimoji="0" lang="en-GB" altLang="tr-TR" sz="1800" b="0" i="0" u="none" strike="noStrike" cap="none" normalizeH="0" baseline="0" smtClean="0">
                          <a:ln>
                            <a:noFill/>
                          </a:ln>
                          <a:solidFill>
                            <a:schemeClr val="tx1"/>
                          </a:solidFill>
                          <a:effectLst/>
                          <a:latin typeface="Tahoma" panose="020B0604030504040204" pitchFamily="34" charset="0"/>
                        </a:rPr>
                        <a:t>300</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375931248"/>
                  </a:ext>
                </a:extLst>
              </a:tr>
              <a:tr h="150813">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1" i="0" u="none" strike="noStrike" cap="none" normalizeH="0" baseline="0" smtClean="0">
                          <a:ln>
                            <a:noFill/>
                          </a:ln>
                          <a:solidFill>
                            <a:schemeClr val="tx1"/>
                          </a:solidFill>
                          <a:effectLst/>
                          <a:latin typeface="Tahoma" panose="020B0604030504040204" pitchFamily="34" charset="0"/>
                        </a:rPr>
                        <a:t>Mevcut kullanım</a:t>
                      </a:r>
                      <a:endParaRPr kumimoji="0" lang="en-GB" altLang="tr-TR" sz="1800" b="1" i="0" u="none" strike="noStrike" cap="none" normalizeH="0" baseline="0" smtClean="0">
                        <a:ln>
                          <a:noFill/>
                        </a:ln>
                        <a:solidFill>
                          <a:schemeClr val="tx1"/>
                        </a:solidFill>
                        <a:effectLst/>
                        <a:latin typeface="Tahoma" panose="020B0604030504040204" pitchFamily="34" charset="0"/>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0" i="0" u="none" strike="noStrike" cap="none" normalizeH="0" baseline="0" dirty="0" smtClean="0">
                          <a:ln>
                            <a:noFill/>
                          </a:ln>
                          <a:solidFill>
                            <a:schemeClr val="tx1"/>
                          </a:solidFill>
                          <a:effectLst/>
                          <a:latin typeface="Tahoma" panose="020B0604030504040204" pitchFamily="34" charset="0"/>
                        </a:rPr>
                        <a:t>                    65</a:t>
                      </a:r>
                      <a:r>
                        <a:rPr kumimoji="0" lang="en-GB" altLang="tr-TR" sz="1800" b="0" i="0" u="none" strike="noStrike" cap="none" normalizeH="0" baseline="0" dirty="0" smtClean="0">
                          <a:ln>
                            <a:noFill/>
                          </a:ln>
                          <a:solidFill>
                            <a:schemeClr val="tx1"/>
                          </a:solidFill>
                          <a:effectLst/>
                          <a:latin typeface="Tahoma" panose="020B0604030504040204" pitchFamily="34" charset="0"/>
                        </a:rPr>
                        <a:t>0</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tr-TR" altLang="tr-TR" sz="1800" b="0" i="0" u="none" strike="noStrike" cap="none" normalizeH="0" baseline="0" dirty="0" smtClean="0">
                          <a:ln>
                            <a:noFill/>
                          </a:ln>
                          <a:solidFill>
                            <a:schemeClr val="tx1"/>
                          </a:solidFill>
                          <a:effectLst/>
                          <a:latin typeface="Tahoma" panose="020B0604030504040204" pitchFamily="34" charset="0"/>
                        </a:rPr>
                        <a:t> 20</a:t>
                      </a:r>
                      <a:r>
                        <a:rPr kumimoji="0" lang="en-GB" altLang="tr-TR" sz="1800" b="0" i="0" u="none" strike="noStrike" cap="none" normalizeH="0" baseline="0" dirty="0" smtClean="0">
                          <a:ln>
                            <a:noFill/>
                          </a:ln>
                          <a:solidFill>
                            <a:schemeClr val="tx1"/>
                          </a:solidFill>
                          <a:effectLst/>
                          <a:latin typeface="Tahoma" panose="020B0604030504040204" pitchFamily="34" charset="0"/>
                        </a:rPr>
                        <a:t>0</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65070184"/>
                  </a:ext>
                </a:extLst>
              </a:tr>
            </a:tbl>
          </a:graphicData>
        </a:graphic>
      </p:graphicFrame>
      <p:sp>
        <p:nvSpPr>
          <p:cNvPr id="16452" name="Text Box 68"/>
          <p:cNvSpPr txBox="1">
            <a:spLocks noChangeArrowheads="1"/>
          </p:cNvSpPr>
          <p:nvPr/>
        </p:nvSpPr>
        <p:spPr bwMode="auto">
          <a:xfrm>
            <a:off x="2032000" y="4524375"/>
            <a:ext cx="5853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tr-TR" sz="1800"/>
          </a:p>
        </p:txBody>
      </p:sp>
      <p:sp>
        <p:nvSpPr>
          <p:cNvPr id="16475" name="Text Box 91"/>
          <p:cNvSpPr txBox="1">
            <a:spLocks noChangeArrowheads="1"/>
          </p:cNvSpPr>
          <p:nvPr/>
        </p:nvSpPr>
        <p:spPr bwMode="auto">
          <a:xfrm>
            <a:off x="900113" y="3429000"/>
            <a:ext cx="7775575"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tr-TR" altLang="tr-TR" sz="1800">
                <a:solidFill>
                  <a:schemeClr val="folHlink"/>
                </a:solidFill>
              </a:rPr>
              <a:t>Not:</a:t>
            </a:r>
            <a:endParaRPr lang="en-GB" altLang="tr-TR" sz="1800">
              <a:solidFill>
                <a:schemeClr val="folHlink"/>
              </a:solidFill>
            </a:endParaRPr>
          </a:p>
          <a:p>
            <a:pPr>
              <a:lnSpc>
                <a:spcPct val="130000"/>
              </a:lnSpc>
            </a:pPr>
            <a:r>
              <a:rPr lang="tr-TR" altLang="tr-TR" sz="1800"/>
              <a:t>Kişi başına düşen su miktarı </a:t>
            </a:r>
            <a:r>
              <a:rPr lang="en-GB" altLang="tr-TR" sz="1800">
                <a:solidFill>
                  <a:schemeClr val="folHlink"/>
                </a:solidFill>
              </a:rPr>
              <a:t>1000-2000 m</a:t>
            </a:r>
            <a:r>
              <a:rPr lang="en-GB" altLang="tr-TR" sz="1800" baseline="30000">
                <a:solidFill>
                  <a:schemeClr val="folHlink"/>
                </a:solidFill>
              </a:rPr>
              <a:t>3</a:t>
            </a:r>
            <a:r>
              <a:rPr lang="en-GB" altLang="tr-TR" sz="1800">
                <a:solidFill>
                  <a:schemeClr val="folHlink"/>
                </a:solidFill>
              </a:rPr>
              <a:t>/</a:t>
            </a:r>
            <a:r>
              <a:rPr lang="tr-TR" altLang="tr-TR" sz="1800">
                <a:solidFill>
                  <a:schemeClr val="folHlink"/>
                </a:solidFill>
              </a:rPr>
              <a:t>yıl, su kısıtı ile karşı karşıya olan ülkelerdir </a:t>
            </a:r>
            <a:r>
              <a:rPr lang="en-GB" altLang="tr-TR" sz="1800"/>
              <a:t>( Falkenmark, 1989 )</a:t>
            </a:r>
            <a:r>
              <a:rPr lang="tr-TR" altLang="tr-TR" sz="1800"/>
              <a:t>. </a:t>
            </a:r>
            <a:endParaRPr lang="en-GB" altLang="tr-TR" sz="1800"/>
          </a:p>
          <a:p>
            <a:pPr>
              <a:lnSpc>
                <a:spcPct val="130000"/>
              </a:lnSpc>
            </a:pPr>
            <a:endParaRPr lang="en-GB" altLang="tr-TR" sz="1800">
              <a:solidFill>
                <a:schemeClr val="folHlink"/>
              </a:solidFill>
            </a:endParaRPr>
          </a:p>
          <a:p>
            <a:pPr>
              <a:lnSpc>
                <a:spcPct val="130000"/>
              </a:lnSpc>
            </a:pPr>
            <a:r>
              <a:rPr lang="tr-TR" altLang="tr-TR" sz="1800">
                <a:solidFill>
                  <a:schemeClr val="folHlink"/>
                </a:solidFill>
              </a:rPr>
              <a:t>Bu nedenle</a:t>
            </a:r>
            <a:r>
              <a:rPr lang="en-GB" altLang="tr-TR" sz="1800">
                <a:solidFill>
                  <a:schemeClr val="folHlink"/>
                </a:solidFill>
              </a:rPr>
              <a:t>:</a:t>
            </a:r>
          </a:p>
          <a:p>
            <a:pPr>
              <a:lnSpc>
                <a:spcPct val="130000"/>
              </a:lnSpc>
            </a:pPr>
            <a:r>
              <a:rPr lang="tr-TR" altLang="tr-TR" sz="1800"/>
              <a:t>Ne Türkiye su zengini bir ülke ne de Trakya su zengini bir bölgedir. </a:t>
            </a:r>
            <a:endParaRPr lang="en-GB" altLang="tr-TR" sz="1800"/>
          </a:p>
        </p:txBody>
      </p:sp>
      <p:sp>
        <p:nvSpPr>
          <p:cNvPr id="16503" name="Text Box 119"/>
          <p:cNvSpPr txBox="1">
            <a:spLocks noChangeArrowheads="1"/>
          </p:cNvSpPr>
          <p:nvPr/>
        </p:nvSpPr>
        <p:spPr bwMode="auto">
          <a:xfrm>
            <a:off x="3327400" y="3071813"/>
            <a:ext cx="1820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tr-TR" altLang="tr-TR"/>
          </a:p>
        </p:txBody>
      </p:sp>
      <p:sp>
        <p:nvSpPr>
          <p:cNvPr id="16504" name="Text Box 120"/>
          <p:cNvSpPr txBox="1">
            <a:spLocks noChangeArrowheads="1"/>
          </p:cNvSpPr>
          <p:nvPr/>
        </p:nvSpPr>
        <p:spPr bwMode="auto">
          <a:xfrm>
            <a:off x="2843213" y="2205038"/>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800" b="1"/>
              <a:t>Dünya</a:t>
            </a:r>
          </a:p>
        </p:txBody>
      </p:sp>
      <p:sp>
        <p:nvSpPr>
          <p:cNvPr id="16505" name="Text Box 121"/>
          <p:cNvSpPr txBox="1">
            <a:spLocks noChangeArrowheads="1"/>
          </p:cNvSpPr>
          <p:nvPr/>
        </p:nvSpPr>
        <p:spPr bwMode="auto">
          <a:xfrm>
            <a:off x="2987675" y="2630488"/>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800"/>
              <a:t>8000</a:t>
            </a:r>
          </a:p>
        </p:txBody>
      </p:sp>
      <p:sp>
        <p:nvSpPr>
          <p:cNvPr id="16506" name="Text Box 122"/>
          <p:cNvSpPr txBox="1">
            <a:spLocks noChangeArrowheads="1"/>
          </p:cNvSpPr>
          <p:nvPr/>
        </p:nvSpPr>
        <p:spPr bwMode="auto">
          <a:xfrm>
            <a:off x="3203575" y="2924175"/>
            <a:ext cx="360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tr-TR" altLang="tr-TR" sz="1800" dirty="0"/>
              <a:t>-</a:t>
            </a:r>
          </a:p>
        </p:txBody>
      </p:sp>
    </p:spTree>
    <p:extLst>
      <p:ext uri="{BB962C8B-B14F-4D97-AF65-F5344CB8AC3E}">
        <p14:creationId xmlns:p14="http://schemas.microsoft.com/office/powerpoint/2010/main" val="3512465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Nesne 3"/>
          <p:cNvGraphicFramePr>
            <a:graphicFrameLocks noGrp="1" noChangeAspect="1"/>
          </p:cNvGraphicFramePr>
          <p:nvPr>
            <p:extLst>
              <p:ext uri="{D42A27DB-BD31-4B8C-83A1-F6EECF244321}">
                <p14:modId xmlns:p14="http://schemas.microsoft.com/office/powerpoint/2010/main" val="3252039600"/>
              </p:ext>
            </p:extLst>
          </p:nvPr>
        </p:nvGraphicFramePr>
        <p:xfrm>
          <a:off x="382588" y="884238"/>
          <a:ext cx="6561137" cy="3729037"/>
        </p:xfrm>
        <a:graphic>
          <a:graphicData uri="http://schemas.openxmlformats.org/presentationml/2006/ole">
            <mc:AlternateContent xmlns:mc="http://schemas.openxmlformats.org/markup-compatibility/2006">
              <mc:Choice xmlns:v="urn:schemas-microsoft-com:vml" Requires="v">
                <p:oleObj spid="_x0000_s1036" name="Çalışma Sayfası" r:id="rId3" imgW="4590969" imgH="2609972" progId="Excel.Sheet.8">
                  <p:embed/>
                </p:oleObj>
              </mc:Choice>
              <mc:Fallback>
                <p:oleObj name="Çalışma Sayfası" r:id="rId3" imgW="4590969" imgH="2609972" progId="Excel.Sheet.8">
                  <p:embed/>
                  <p:pic>
                    <p:nvPicPr>
                      <p:cNvPr id="0" name="Object 3"/>
                      <p:cNvPicPr>
                        <a:picLocks noGrp="1" noChangeAspect="1" noChangeArrowheads="1"/>
                      </p:cNvPicPr>
                      <p:nvPr/>
                    </p:nvPicPr>
                    <p:blipFill>
                      <a:blip r:embed="rId4"/>
                      <a:srcRect/>
                      <a:stretch>
                        <a:fillRect/>
                      </a:stretch>
                    </p:blipFill>
                    <p:spPr bwMode="auto">
                      <a:xfrm>
                        <a:off x="382588" y="884238"/>
                        <a:ext cx="6561137"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5"/>
          <p:cNvSpPr>
            <a:spLocks noChangeArrowheads="1"/>
          </p:cNvSpPr>
          <p:nvPr/>
        </p:nvSpPr>
        <p:spPr bwMode="auto">
          <a:xfrm>
            <a:off x="6300788" y="1519066"/>
            <a:ext cx="215900" cy="144462"/>
          </a:xfrm>
          <a:prstGeom prst="rect">
            <a:avLst/>
          </a:prstGeom>
          <a:solidFill>
            <a:srgbClr val="3366FF"/>
          </a:solidFill>
          <a:ln w="9525">
            <a:solidFill>
              <a:schemeClr val="tx1"/>
            </a:solidFill>
            <a:miter lim="800000"/>
            <a:headEnd/>
            <a:tailEnd/>
          </a:ln>
          <a:effectLst/>
        </p:spPr>
        <p:txBody>
          <a:bodyPr wrap="none" anchor="ctr"/>
          <a:lstStyle/>
          <a:p>
            <a:endParaRPr lang="tr-TR"/>
          </a:p>
        </p:txBody>
      </p:sp>
      <p:sp>
        <p:nvSpPr>
          <p:cNvPr id="6" name="Rectangle 7"/>
          <p:cNvSpPr>
            <a:spLocks noChangeArrowheads="1"/>
          </p:cNvSpPr>
          <p:nvPr/>
        </p:nvSpPr>
        <p:spPr bwMode="auto">
          <a:xfrm>
            <a:off x="6313314" y="2076126"/>
            <a:ext cx="215900" cy="144462"/>
          </a:xfrm>
          <a:prstGeom prst="rect">
            <a:avLst/>
          </a:prstGeom>
          <a:solidFill>
            <a:srgbClr val="800080"/>
          </a:solidFill>
          <a:ln w="9525">
            <a:solidFill>
              <a:schemeClr val="tx1"/>
            </a:solidFill>
            <a:miter lim="800000"/>
            <a:headEnd/>
            <a:tailEnd/>
          </a:ln>
          <a:effectLst/>
        </p:spPr>
        <p:txBody>
          <a:bodyPr wrap="none" anchor="ctr"/>
          <a:lstStyle/>
          <a:p>
            <a:endParaRPr lang="tr-TR"/>
          </a:p>
        </p:txBody>
      </p:sp>
      <p:sp>
        <p:nvSpPr>
          <p:cNvPr id="7" name="Rectangle 9"/>
          <p:cNvSpPr>
            <a:spLocks noChangeArrowheads="1"/>
          </p:cNvSpPr>
          <p:nvPr/>
        </p:nvSpPr>
        <p:spPr bwMode="auto">
          <a:xfrm>
            <a:off x="6325840" y="2522039"/>
            <a:ext cx="215900" cy="144463"/>
          </a:xfrm>
          <a:prstGeom prst="rect">
            <a:avLst/>
          </a:prstGeom>
          <a:solidFill>
            <a:srgbClr val="FFFF99">
              <a:alpha val="70000"/>
            </a:srgbClr>
          </a:solidFill>
          <a:ln w="9525">
            <a:solidFill>
              <a:schemeClr val="tx1"/>
            </a:solidFill>
            <a:miter lim="800000"/>
            <a:headEnd/>
            <a:tailEnd/>
          </a:ln>
          <a:effectLst/>
        </p:spPr>
        <p:txBody>
          <a:bodyPr wrap="none" anchor="ctr"/>
          <a:lstStyle/>
          <a:p>
            <a:endParaRPr lang="tr-TR"/>
          </a:p>
        </p:txBody>
      </p:sp>
      <p:sp>
        <p:nvSpPr>
          <p:cNvPr id="8" name="Text Box 6"/>
          <p:cNvSpPr txBox="1">
            <a:spLocks noChangeArrowheads="1"/>
          </p:cNvSpPr>
          <p:nvPr/>
        </p:nvSpPr>
        <p:spPr bwMode="auto">
          <a:xfrm>
            <a:off x="6588125" y="1424707"/>
            <a:ext cx="2160588" cy="366713"/>
          </a:xfrm>
          <a:prstGeom prst="rect">
            <a:avLst/>
          </a:prstGeom>
          <a:noFill/>
          <a:ln w="9525">
            <a:noFill/>
            <a:miter lim="800000"/>
            <a:headEnd/>
            <a:tailEnd/>
          </a:ln>
          <a:effectLst/>
        </p:spPr>
        <p:txBody>
          <a:bodyPr>
            <a:spAutoFit/>
          </a:bodyPr>
          <a:lstStyle/>
          <a:p>
            <a:pPr>
              <a:spcBef>
                <a:spcPct val="50000"/>
              </a:spcBef>
            </a:pPr>
            <a:r>
              <a:rPr lang="tr-TR" dirty="0"/>
              <a:t>TARIMSAL</a:t>
            </a:r>
          </a:p>
        </p:txBody>
      </p:sp>
      <p:sp>
        <p:nvSpPr>
          <p:cNvPr id="9" name="Text Box 8"/>
          <p:cNvSpPr txBox="1">
            <a:spLocks noChangeArrowheads="1"/>
          </p:cNvSpPr>
          <p:nvPr/>
        </p:nvSpPr>
        <p:spPr bwMode="auto">
          <a:xfrm>
            <a:off x="6588125" y="1956715"/>
            <a:ext cx="2160588" cy="366713"/>
          </a:xfrm>
          <a:prstGeom prst="rect">
            <a:avLst/>
          </a:prstGeom>
          <a:noFill/>
          <a:ln w="9525">
            <a:noFill/>
            <a:miter lim="800000"/>
            <a:headEnd/>
            <a:tailEnd/>
          </a:ln>
          <a:effectLst/>
        </p:spPr>
        <p:txBody>
          <a:bodyPr>
            <a:spAutoFit/>
          </a:bodyPr>
          <a:lstStyle/>
          <a:p>
            <a:pPr>
              <a:spcBef>
                <a:spcPct val="50000"/>
              </a:spcBef>
            </a:pPr>
            <a:r>
              <a:rPr lang="tr-TR" dirty="0"/>
              <a:t>EVSEL</a:t>
            </a:r>
          </a:p>
        </p:txBody>
      </p:sp>
      <p:sp>
        <p:nvSpPr>
          <p:cNvPr id="10" name="Text Box 10"/>
          <p:cNvSpPr txBox="1">
            <a:spLocks noChangeArrowheads="1"/>
          </p:cNvSpPr>
          <p:nvPr/>
        </p:nvSpPr>
        <p:spPr bwMode="auto">
          <a:xfrm>
            <a:off x="6575599" y="2415155"/>
            <a:ext cx="2160588" cy="366712"/>
          </a:xfrm>
          <a:prstGeom prst="rect">
            <a:avLst/>
          </a:prstGeom>
          <a:noFill/>
          <a:ln w="9525">
            <a:noFill/>
            <a:miter lim="800000"/>
            <a:headEnd/>
            <a:tailEnd/>
          </a:ln>
          <a:effectLst/>
        </p:spPr>
        <p:txBody>
          <a:bodyPr>
            <a:spAutoFit/>
          </a:bodyPr>
          <a:lstStyle/>
          <a:p>
            <a:pPr>
              <a:spcBef>
                <a:spcPct val="50000"/>
              </a:spcBef>
            </a:pPr>
            <a:r>
              <a:rPr lang="tr-TR" dirty="0"/>
              <a:t>ENDÜSTRİYEL</a:t>
            </a:r>
          </a:p>
        </p:txBody>
      </p:sp>
      <p:sp>
        <p:nvSpPr>
          <p:cNvPr id="11" name="Dikdörtgen 10"/>
          <p:cNvSpPr/>
          <p:nvPr/>
        </p:nvSpPr>
        <p:spPr>
          <a:xfrm>
            <a:off x="1836738" y="4587673"/>
            <a:ext cx="4572000" cy="1615827"/>
          </a:xfrm>
          <a:prstGeom prst="rect">
            <a:avLst/>
          </a:prstGeom>
        </p:spPr>
        <p:txBody>
          <a:bodyPr>
            <a:spAutoFit/>
          </a:bodyPr>
          <a:lstStyle/>
          <a:p>
            <a:pPr>
              <a:spcBef>
                <a:spcPct val="50000"/>
              </a:spcBef>
            </a:pPr>
            <a:r>
              <a:rPr lang="tr-TR" b="1" dirty="0"/>
              <a:t>Tarımsal            </a:t>
            </a:r>
            <a:r>
              <a:rPr lang="tr-TR" b="1" dirty="0" smtClean="0"/>
              <a:t>44 milyar  </a:t>
            </a:r>
            <a:r>
              <a:rPr lang="tr-TR" b="1" dirty="0"/>
              <a:t>m</a:t>
            </a:r>
            <a:r>
              <a:rPr lang="tr-TR" b="1" baseline="30000" dirty="0"/>
              <a:t>3</a:t>
            </a:r>
          </a:p>
          <a:p>
            <a:pPr>
              <a:spcBef>
                <a:spcPct val="50000"/>
              </a:spcBef>
            </a:pPr>
            <a:r>
              <a:rPr lang="tr-TR" b="1" dirty="0"/>
              <a:t>Evsel                   7</a:t>
            </a:r>
            <a:r>
              <a:rPr lang="tr-TR" b="1" dirty="0" smtClean="0"/>
              <a:t> </a:t>
            </a:r>
            <a:r>
              <a:rPr lang="tr-TR" b="1" dirty="0"/>
              <a:t>milyar  m</a:t>
            </a:r>
            <a:r>
              <a:rPr lang="tr-TR" b="1" baseline="30000" dirty="0"/>
              <a:t>3</a:t>
            </a:r>
            <a:endParaRPr lang="tr-TR" b="1" dirty="0"/>
          </a:p>
          <a:p>
            <a:pPr>
              <a:spcBef>
                <a:spcPct val="50000"/>
              </a:spcBef>
            </a:pPr>
            <a:r>
              <a:rPr lang="tr-TR" b="1" dirty="0"/>
              <a:t>Endüstriyel        6</a:t>
            </a:r>
            <a:r>
              <a:rPr lang="tr-TR" b="1" dirty="0" smtClean="0"/>
              <a:t> </a:t>
            </a:r>
            <a:r>
              <a:rPr lang="tr-TR" b="1" dirty="0"/>
              <a:t>milyar   m</a:t>
            </a:r>
            <a:r>
              <a:rPr lang="tr-TR" b="1" baseline="30000" dirty="0"/>
              <a:t>3</a:t>
            </a:r>
            <a:endParaRPr lang="tr-TR" b="1" dirty="0"/>
          </a:p>
          <a:p>
            <a:pPr>
              <a:spcBef>
                <a:spcPct val="50000"/>
              </a:spcBef>
            </a:pPr>
            <a:r>
              <a:rPr lang="tr-TR" b="1" dirty="0"/>
              <a:t>TOPLAM             </a:t>
            </a:r>
            <a:r>
              <a:rPr lang="tr-TR" b="1" dirty="0" smtClean="0"/>
              <a:t>57 milyar  </a:t>
            </a:r>
            <a:r>
              <a:rPr lang="tr-TR" b="1" dirty="0"/>
              <a:t>m</a:t>
            </a:r>
            <a:r>
              <a:rPr lang="tr-TR" b="1" baseline="30000" dirty="0"/>
              <a:t>3</a:t>
            </a:r>
            <a:endParaRPr lang="tr-TR" b="1" dirty="0"/>
          </a:p>
        </p:txBody>
      </p:sp>
    </p:spTree>
    <p:extLst>
      <p:ext uri="{BB962C8B-B14F-4D97-AF65-F5344CB8AC3E}">
        <p14:creationId xmlns:p14="http://schemas.microsoft.com/office/powerpoint/2010/main" val="251305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66"/>
            <a:ext cx="7886700" cy="1325563"/>
          </a:xfrm>
        </p:spPr>
        <p:txBody>
          <a:bodyPr/>
          <a:lstStyle/>
          <a:p>
            <a:pPr algn="ctr"/>
            <a:r>
              <a:rPr lang="tr-TR" b="1" dirty="0">
                <a:latin typeface="Times New Roman" panose="02020603050405020304" pitchFamily="18" charset="0"/>
                <a:cs typeface="Times New Roman" panose="02020603050405020304" pitchFamily="18" charset="0"/>
              </a:rPr>
              <a:t>SULAMA </a:t>
            </a:r>
            <a:r>
              <a:rPr lang="tr-TR" b="1" dirty="0" smtClean="0">
                <a:latin typeface="Times New Roman" panose="02020603050405020304" pitchFamily="18" charset="0"/>
                <a:cs typeface="Times New Roman" panose="02020603050405020304" pitchFamily="18" charset="0"/>
              </a:rPr>
              <a:t>NEDİR</a:t>
            </a:r>
            <a:endParaRPr lang="tr-T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5045" y="3292533"/>
            <a:ext cx="7703406" cy="3255750"/>
          </a:xfrm>
        </p:spPr>
      </p:pic>
      <p:sp>
        <p:nvSpPr>
          <p:cNvPr id="6" name="Rectangle 5"/>
          <p:cNvSpPr/>
          <p:nvPr/>
        </p:nvSpPr>
        <p:spPr>
          <a:xfrm>
            <a:off x="1093761" y="1894317"/>
            <a:ext cx="7079226" cy="1055545"/>
          </a:xfrm>
          <a:prstGeom prst="rect">
            <a:avLst/>
          </a:prstGeom>
        </p:spPr>
        <p:txBody>
          <a:bodyPr wrap="square">
            <a:spAutoFit/>
          </a:bodyPr>
          <a:lstStyle/>
          <a:p>
            <a:pPr>
              <a:lnSpc>
                <a:spcPct val="150000"/>
              </a:lnSpc>
              <a:buClr>
                <a:srgbClr val="C00000"/>
              </a:buClr>
            </a:pPr>
            <a:r>
              <a:rPr lang="tr-TR" sz="2200" dirty="0" smtClean="0"/>
              <a:t>	Bitkinin </a:t>
            </a:r>
            <a:r>
              <a:rPr lang="tr-TR" sz="2200" dirty="0"/>
              <a:t>gelişimi için gerekli olan ancak, doğal yollarla karşılanamayan suyun toprağa verilme biçiminde tanımlanır.</a:t>
            </a:r>
          </a:p>
        </p:txBody>
      </p:sp>
      <p:pic>
        <p:nvPicPr>
          <p:cNvPr id="8" name="Picture 7"/>
          <p:cNvPicPr>
            <a:picLocks noChangeAspect="1"/>
          </p:cNvPicPr>
          <p:nvPr/>
        </p:nvPicPr>
        <p:blipFill rotWithShape="1">
          <a:blip r:embed="rId3"/>
          <a:srcRect l="65416" t="25303" r="26536" b="59173"/>
          <a:stretch/>
        </p:blipFill>
        <p:spPr>
          <a:xfrm>
            <a:off x="6164826" y="302434"/>
            <a:ext cx="1282657" cy="1391051"/>
          </a:xfrm>
          <a:prstGeom prst="rect">
            <a:avLst/>
          </a:prstGeom>
        </p:spPr>
      </p:pic>
    </p:spTree>
    <p:extLst>
      <p:ext uri="{BB962C8B-B14F-4D97-AF65-F5344CB8AC3E}">
        <p14:creationId xmlns:p14="http://schemas.microsoft.com/office/powerpoint/2010/main" val="38436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7644"/>
            <a:ext cx="7886700" cy="1325563"/>
          </a:xfrm>
        </p:spPr>
        <p:txBody>
          <a:bodyPr/>
          <a:lstStyle/>
          <a:p>
            <a:pPr algn="ctr"/>
            <a:r>
              <a:rPr lang="tr-TR" b="1" dirty="0">
                <a:solidFill>
                  <a:srgbClr val="C00000"/>
                </a:solidFill>
                <a:latin typeface="Times New Roman" panose="02020603050405020304" pitchFamily="18" charset="0"/>
                <a:cs typeface="Times New Roman" panose="02020603050405020304" pitchFamily="18" charset="0"/>
              </a:rPr>
              <a:t>SULAMA YÖNTEMİ</a:t>
            </a:r>
            <a:endParaRPr lang="tr-TR" dirty="0"/>
          </a:p>
        </p:txBody>
      </p:sp>
      <p:sp>
        <p:nvSpPr>
          <p:cNvPr id="5" name="İçerik Yer Tutucusu 2"/>
          <p:cNvSpPr txBox="1">
            <a:spLocks/>
          </p:cNvSpPr>
          <p:nvPr/>
        </p:nvSpPr>
        <p:spPr>
          <a:xfrm>
            <a:off x="1086769" y="2231389"/>
            <a:ext cx="7910075" cy="3288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Arial" panose="020B0604020202020204" pitchFamily="34" charset="0"/>
              <a:buNone/>
              <a:defRPr/>
            </a:pPr>
            <a:r>
              <a:rPr lang="tr-TR" sz="2200" b="1" dirty="0" smtClean="0">
                <a:solidFill>
                  <a:srgbClr val="C00000"/>
                </a:solidFill>
                <a:latin typeface="Times New Roman" pitchFamily="18" charset="0"/>
                <a:cs typeface="Times New Roman" pitchFamily="18" charset="0"/>
              </a:rPr>
              <a:t>1. Yüzey Sulama </a:t>
            </a:r>
            <a:r>
              <a:rPr lang="tr-TR" sz="2200" b="1" dirty="0">
                <a:solidFill>
                  <a:srgbClr val="C00000"/>
                </a:solidFill>
                <a:latin typeface="Times New Roman" pitchFamily="18" charset="0"/>
                <a:cs typeface="Times New Roman" pitchFamily="18" charset="0"/>
              </a:rPr>
              <a:t>Y</a:t>
            </a:r>
            <a:r>
              <a:rPr lang="tr-TR" sz="2200" b="1" dirty="0" smtClean="0">
                <a:solidFill>
                  <a:srgbClr val="C00000"/>
                </a:solidFill>
                <a:latin typeface="Times New Roman" pitchFamily="18" charset="0"/>
                <a:cs typeface="Times New Roman" pitchFamily="18" charset="0"/>
              </a:rPr>
              <a:t>öntemleri;</a:t>
            </a:r>
          </a:p>
          <a:p>
            <a:pPr marL="514350" indent="-514350">
              <a:lnSpc>
                <a:spcPct val="120000"/>
              </a:lnSpc>
              <a:buClr>
                <a:srgbClr val="C00000"/>
              </a:buClr>
              <a:buFont typeface="Cambria"/>
              <a:buAutoNum type="alphaLcParenR"/>
              <a:defRPr/>
            </a:pPr>
            <a:r>
              <a:rPr lang="tr-TR" sz="2200" dirty="0" smtClean="0">
                <a:latin typeface="Times New Roman" pitchFamily="18" charset="0"/>
                <a:cs typeface="Times New Roman" pitchFamily="18" charset="0"/>
              </a:rPr>
              <a:t>Salma sulama</a:t>
            </a:r>
          </a:p>
          <a:p>
            <a:pPr marL="514350" indent="-514350">
              <a:lnSpc>
                <a:spcPct val="120000"/>
              </a:lnSpc>
              <a:buClr>
                <a:srgbClr val="C00000"/>
              </a:buClr>
              <a:buFont typeface="Cambria"/>
              <a:buAutoNum type="alphaLcParenR"/>
              <a:defRPr/>
            </a:pPr>
            <a:r>
              <a:rPr lang="tr-TR" sz="2200" dirty="0" smtClean="0">
                <a:latin typeface="Times New Roman" pitchFamily="18" charset="0"/>
                <a:cs typeface="Times New Roman" pitchFamily="18" charset="0"/>
              </a:rPr>
              <a:t>Göllendirme(tava)</a:t>
            </a:r>
          </a:p>
          <a:p>
            <a:pPr marL="514350" indent="-514350">
              <a:lnSpc>
                <a:spcPct val="120000"/>
              </a:lnSpc>
              <a:buClr>
                <a:srgbClr val="C00000"/>
              </a:buClr>
              <a:buFont typeface="Cambria"/>
              <a:buAutoNum type="alphaLcParenR"/>
              <a:defRPr/>
            </a:pPr>
            <a:r>
              <a:rPr lang="tr-TR" sz="2200" dirty="0" smtClean="0">
                <a:latin typeface="Times New Roman" pitchFamily="18" charset="0"/>
                <a:cs typeface="Times New Roman" pitchFamily="18" charset="0"/>
              </a:rPr>
              <a:t>Uzun tava</a:t>
            </a:r>
          </a:p>
          <a:p>
            <a:pPr marL="514350" indent="-514350">
              <a:lnSpc>
                <a:spcPct val="120000"/>
              </a:lnSpc>
              <a:buClr>
                <a:srgbClr val="C00000"/>
              </a:buClr>
              <a:buFont typeface="Cambria"/>
              <a:buAutoNum type="alphaLcParenR"/>
              <a:defRPr/>
            </a:pPr>
            <a:r>
              <a:rPr lang="tr-TR" sz="2200" dirty="0" smtClean="0">
                <a:latin typeface="Times New Roman" pitchFamily="18" charset="0"/>
                <a:cs typeface="Times New Roman" pitchFamily="18" charset="0"/>
              </a:rPr>
              <a:t>Karık </a:t>
            </a:r>
          </a:p>
          <a:p>
            <a:pPr marL="0" indent="0">
              <a:buNone/>
            </a:pPr>
            <a:endParaRPr lang="tr-TR" sz="2200" dirty="0"/>
          </a:p>
        </p:txBody>
      </p:sp>
      <p:sp>
        <p:nvSpPr>
          <p:cNvPr id="6" name="Rectangle 5"/>
          <p:cNvSpPr/>
          <p:nvPr/>
        </p:nvSpPr>
        <p:spPr>
          <a:xfrm>
            <a:off x="3625059" y="4428590"/>
            <a:ext cx="4572000" cy="1717393"/>
          </a:xfrm>
          <a:prstGeom prst="rect">
            <a:avLst/>
          </a:prstGeom>
        </p:spPr>
        <p:txBody>
          <a:bodyPr>
            <a:spAutoFit/>
          </a:bodyPr>
          <a:lstStyle/>
          <a:p>
            <a:pPr marL="514350" indent="-514350">
              <a:lnSpc>
                <a:spcPct val="120000"/>
              </a:lnSpc>
              <a:buFont typeface="Arial" panose="020B0604020202020204" pitchFamily="34" charset="0"/>
              <a:buNone/>
              <a:defRPr/>
            </a:pPr>
            <a:r>
              <a:rPr lang="tr-TR" sz="2200" b="1" dirty="0" smtClean="0">
                <a:solidFill>
                  <a:srgbClr val="C00000"/>
                </a:solidFill>
                <a:latin typeface="Times New Roman" pitchFamily="18" charset="0"/>
                <a:cs typeface="Times New Roman" pitchFamily="18" charset="0"/>
              </a:rPr>
              <a:t>2. </a:t>
            </a:r>
            <a:r>
              <a:rPr lang="tr-TR" sz="2200" b="1" dirty="0">
                <a:solidFill>
                  <a:srgbClr val="C00000"/>
                </a:solidFill>
                <a:latin typeface="Times New Roman" pitchFamily="18" charset="0"/>
                <a:cs typeface="Times New Roman" pitchFamily="18" charset="0"/>
              </a:rPr>
              <a:t>Basınçlı </a:t>
            </a:r>
            <a:r>
              <a:rPr lang="tr-TR" sz="2200" b="1" dirty="0" smtClean="0">
                <a:solidFill>
                  <a:srgbClr val="C00000"/>
                </a:solidFill>
                <a:latin typeface="Times New Roman" pitchFamily="18" charset="0"/>
                <a:cs typeface="Times New Roman" pitchFamily="18" charset="0"/>
              </a:rPr>
              <a:t>Sulama Yöntemleri</a:t>
            </a:r>
            <a:r>
              <a:rPr lang="tr-TR" sz="2200" b="1" dirty="0">
                <a:solidFill>
                  <a:srgbClr val="C00000"/>
                </a:solidFill>
                <a:latin typeface="Times New Roman" pitchFamily="18" charset="0"/>
                <a:cs typeface="Times New Roman" pitchFamily="18" charset="0"/>
              </a:rPr>
              <a:t>;</a:t>
            </a:r>
          </a:p>
          <a:p>
            <a:pPr marL="514350" indent="-514350">
              <a:lnSpc>
                <a:spcPct val="120000"/>
              </a:lnSpc>
              <a:buClr>
                <a:srgbClr val="C00000"/>
              </a:buClr>
              <a:buFont typeface="Cambria"/>
              <a:buAutoNum type="alphaLcParenR"/>
              <a:defRPr/>
            </a:pPr>
            <a:r>
              <a:rPr lang="tr-TR" sz="2200" dirty="0">
                <a:latin typeface="Times New Roman" pitchFamily="18" charset="0"/>
                <a:cs typeface="Times New Roman" pitchFamily="18" charset="0"/>
              </a:rPr>
              <a:t>Yağmurlama sulama</a:t>
            </a:r>
          </a:p>
          <a:p>
            <a:pPr marL="514350" indent="-514350">
              <a:lnSpc>
                <a:spcPct val="120000"/>
              </a:lnSpc>
              <a:buClr>
                <a:srgbClr val="C00000"/>
              </a:buClr>
              <a:buFont typeface="Cambria"/>
              <a:buAutoNum type="alphaLcParenR"/>
              <a:defRPr/>
            </a:pPr>
            <a:r>
              <a:rPr lang="tr-TR" sz="2200" dirty="0">
                <a:latin typeface="Times New Roman" pitchFamily="18" charset="0"/>
                <a:cs typeface="Times New Roman" pitchFamily="18" charset="0"/>
              </a:rPr>
              <a:t>Damla </a:t>
            </a:r>
            <a:r>
              <a:rPr lang="tr-TR" sz="2200" dirty="0" smtClean="0">
                <a:latin typeface="Times New Roman" pitchFamily="18" charset="0"/>
                <a:cs typeface="Times New Roman" pitchFamily="18" charset="0"/>
              </a:rPr>
              <a:t>sulama</a:t>
            </a:r>
          </a:p>
          <a:p>
            <a:pPr marL="514350" indent="-514350">
              <a:lnSpc>
                <a:spcPct val="120000"/>
              </a:lnSpc>
              <a:buClr>
                <a:srgbClr val="C00000"/>
              </a:buClr>
              <a:buFont typeface="Cambria"/>
              <a:buAutoNum type="alphaLcParenR"/>
              <a:defRPr/>
            </a:pPr>
            <a:r>
              <a:rPr lang="tr-TR" sz="2200" dirty="0" smtClean="0">
                <a:latin typeface="Times New Roman" pitchFamily="18" charset="0"/>
                <a:cs typeface="Times New Roman" pitchFamily="18" charset="0"/>
              </a:rPr>
              <a:t>Sızdırma </a:t>
            </a:r>
            <a:r>
              <a:rPr lang="tr-TR" sz="2200" dirty="0">
                <a:latin typeface="Times New Roman" pitchFamily="18" charset="0"/>
                <a:cs typeface="Times New Roman" pitchFamily="18" charset="0"/>
              </a:rPr>
              <a:t>Sulama Yöntemleri</a:t>
            </a:r>
          </a:p>
        </p:txBody>
      </p:sp>
      <p:sp>
        <p:nvSpPr>
          <p:cNvPr id="8" name="Rectangle 7"/>
          <p:cNvSpPr/>
          <p:nvPr/>
        </p:nvSpPr>
        <p:spPr>
          <a:xfrm>
            <a:off x="914399" y="1360767"/>
            <a:ext cx="7600951" cy="769441"/>
          </a:xfrm>
          <a:prstGeom prst="rect">
            <a:avLst/>
          </a:prstGeom>
        </p:spPr>
        <p:txBody>
          <a:bodyPr wrap="square">
            <a:spAutoFit/>
          </a:bodyPr>
          <a:lstStyle/>
          <a:p>
            <a:r>
              <a:rPr lang="tr-TR" sz="2200" dirty="0">
                <a:latin typeface="Times New Roman" pitchFamily="18" charset="0"/>
                <a:cs typeface="Times New Roman" pitchFamily="18" charset="0"/>
              </a:rPr>
              <a:t> Suyun toprağa veriliş biçimi olup mevcut sulama yöntemleri aşağıdaki şekilde gruplandırılabilir.</a:t>
            </a:r>
            <a:endParaRPr lang="tr-TR" sz="2200" dirty="0"/>
          </a:p>
        </p:txBody>
      </p:sp>
    </p:spTree>
    <p:extLst>
      <p:ext uri="{BB962C8B-B14F-4D97-AF65-F5344CB8AC3E}">
        <p14:creationId xmlns:p14="http://schemas.microsoft.com/office/powerpoint/2010/main" val="17676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1511</TotalTime>
  <Words>1709</Words>
  <Application>Microsoft Office PowerPoint</Application>
  <PresentationFormat>Ekran Gösterisi (4:3)</PresentationFormat>
  <Paragraphs>218</Paragraphs>
  <Slides>40</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40</vt:i4>
      </vt:variant>
    </vt:vector>
  </HeadingPairs>
  <TitlesOfParts>
    <vt:vector size="42" baseType="lpstr">
      <vt:lpstr>Office Theme</vt:lpstr>
      <vt:lpstr>Çalışma Sayfası</vt:lpstr>
      <vt:lpstr>NAMIK KEMAL  ÜNİVERSİTESİ  ZİRAAT FAKÜLTESİ  BİYOSİSTEM MÜHENDİSLİĞİ BÖLÜMÜ ARAZİ VE SU KAYNAKLARI ANABİLİM DALI  ÜLKEMİZDE SU-TOPRAK KAYNAKLARI POTANSİYELİ VE SULAMA UYGULAMALARI </vt:lpstr>
      <vt:lpstr>PowerPoint Sunusu</vt:lpstr>
      <vt:lpstr>PowerPoint Sunusu</vt:lpstr>
      <vt:lpstr>PowerPoint Sunusu</vt:lpstr>
      <vt:lpstr>PowerPoint Sunusu</vt:lpstr>
      <vt:lpstr>Kişi başına düşen su miktarı (m3/yıl)</vt:lpstr>
      <vt:lpstr>PowerPoint Sunusu</vt:lpstr>
      <vt:lpstr>SULAMA NEDİR</vt:lpstr>
      <vt:lpstr>SULAMA YÖNTEMİ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Türkiye - GAP Karşılaştırma</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seray kuyumcu</dc:creator>
  <cp:lastModifiedBy>tugce adanali</cp:lastModifiedBy>
  <cp:revision>51</cp:revision>
  <dcterms:created xsi:type="dcterms:W3CDTF">2019-09-29T14:16:16Z</dcterms:created>
  <dcterms:modified xsi:type="dcterms:W3CDTF">2021-10-04T11:49:08Z</dcterms:modified>
</cp:coreProperties>
</file>